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8" r:id="rId3"/>
    <p:sldId id="262" r:id="rId4"/>
    <p:sldId id="267" r:id="rId5"/>
    <p:sldId id="268" r:id="rId6"/>
    <p:sldId id="270" r:id="rId7"/>
    <p:sldId id="273" r:id="rId8"/>
    <p:sldId id="272" r:id="rId9"/>
    <p:sldId id="271" r:id="rId10"/>
    <p:sldId id="274" r:id="rId11"/>
    <p:sldId id="27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11" userDrawn="1">
          <p15:clr>
            <a:srgbClr val="A4A3A4"/>
          </p15:clr>
        </p15:guide>
        <p15:guide id="3"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64" autoAdjust="0"/>
    <p:restoredTop sz="75070" autoAdjust="0"/>
  </p:normalViewPr>
  <p:slideViewPr>
    <p:cSldViewPr snapToGrid="0" showGuides="1">
      <p:cViewPr>
        <p:scale>
          <a:sx n="93" d="100"/>
          <a:sy n="93" d="100"/>
        </p:scale>
        <p:origin x="-328" y="160"/>
      </p:cViewPr>
      <p:guideLst>
        <p:guide orient="horz" pos="2115"/>
        <p:guide pos="211"/>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5A1AD6-D080-4252-A13E-066F78F40152}" type="datetimeFigureOut">
              <a:rPr lang="en-GB" smtClean="0"/>
              <a:t>30/04/2020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EA380-45F7-41F9-945D-A533B5A5D818}" type="slidenum">
              <a:rPr lang="en-GB" smtClean="0"/>
              <a:t>‹#›</a:t>
            </a:fld>
            <a:endParaRPr lang="en-GB"/>
          </a:p>
        </p:txBody>
      </p:sp>
    </p:spTree>
    <p:extLst>
      <p:ext uri="{BB962C8B-B14F-4D97-AF65-F5344CB8AC3E}">
        <p14:creationId xmlns:p14="http://schemas.microsoft.com/office/powerpoint/2010/main" val="959329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to the next session in our course on TAMSAT-ALERT for Impact-Based Forecasting. This session focuses on methodology. In Part 2, we will be exploring the TAMSAT-ALERT approach to risk assessment. </a:t>
            </a:r>
          </a:p>
        </p:txBody>
      </p:sp>
      <p:sp>
        <p:nvSpPr>
          <p:cNvPr id="4" name="Slide Number Placeholder 3"/>
          <p:cNvSpPr>
            <a:spLocks noGrp="1"/>
          </p:cNvSpPr>
          <p:nvPr>
            <p:ph type="sldNum" sz="quarter" idx="5"/>
          </p:nvPr>
        </p:nvSpPr>
        <p:spPr/>
        <p:txBody>
          <a:bodyPr/>
          <a:lstStyle/>
          <a:p>
            <a:fld id="{AB3EA380-45F7-41F9-945D-A533B5A5D818}" type="slidenum">
              <a:rPr lang="en-GB" smtClean="0"/>
              <a:t>1</a:t>
            </a:fld>
            <a:endParaRPr lang="en-GB"/>
          </a:p>
        </p:txBody>
      </p:sp>
    </p:spTree>
    <p:extLst>
      <p:ext uri="{BB962C8B-B14F-4D97-AF65-F5344CB8AC3E}">
        <p14:creationId xmlns:p14="http://schemas.microsoft.com/office/powerpoint/2010/main" val="3053214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one element that the previous assessment does not account for, and that is the meteorological seasonal forecasts that we described earlier in this session. </a:t>
            </a:r>
          </a:p>
          <a:p>
            <a:endParaRPr lang="en-GB" dirty="0"/>
          </a:p>
          <a:p>
            <a:r>
              <a:rPr lang="en-GB" dirty="0"/>
              <a:t>In the calculations described in the previous slide, we assume that each of the possible weather futures is equally likely.  In the TAMSAT-ALERT system, we use meteorological seasonal forecasts to judge how likely each possible weather future is. </a:t>
            </a:r>
          </a:p>
          <a:p>
            <a:endParaRPr lang="en-GB" dirty="0"/>
          </a:p>
          <a:p>
            <a:r>
              <a:rPr lang="en-GB" dirty="0"/>
              <a:t>For example, if our seasonal forecast for a region is that the bottom tercile (T1) has a probability of 21%, and that the middle tercile (T2) has a probability of 35% and the upper tercile (T3) has a probability of 44%, we can use this information to determine how likely each of our weather futures is. The reason we can do this is that our weather futures are based on real years from the past. So if our prediction is for regional rainfall, and regional rainfall in 1991 was in the the bottom tercile (T1), we assign the ensemble member associated with 1991, a probability of 21%. If the regional rainfall in 1992 was in the top tercile (T3), we assign the ensemble member associated with 1992 a probability of 44%. And so on. </a:t>
            </a:r>
          </a:p>
          <a:p>
            <a:endParaRPr lang="en-GB" dirty="0"/>
          </a:p>
          <a:p>
            <a:r>
              <a:rPr lang="en-GB" dirty="0"/>
              <a:t>There are several advantages to using this approach rather than an informal approach of using the seasonal rainfall forecast to qualitatively comment on the likelihood of drought.  Although precipitation is strongly linked to soil moisture deficit, the relationship isn’t perfect. The plot on the left shows our meteorological prediction plotted against our drought metric for several past years. We can see that whilst there is a strong positive relationship, sometimes we have high precipitation and low soil moisture, and vice versa. The reasons for this lie in the complex relationship between meteorological and agricultural drought, described in the previous session. In our method, in cases where the relationship between the meteorological variable being forecast and the drought metric being assessed is weak, the meteorological forecast will have little effect on our drought assessment. The weighting of the ensemble will be equivalent to assigning weights to each ensemble member randomly. </a:t>
            </a:r>
          </a:p>
          <a:p>
            <a:endParaRPr lang="en-GB" dirty="0"/>
          </a:p>
          <a:p>
            <a:r>
              <a:rPr lang="en-GB" dirty="0"/>
              <a:t>The method thus implicitly accounts for mismatch between meteorological forecasts and agricultural drought risk assessments. </a:t>
            </a:r>
          </a:p>
          <a:p>
            <a:endParaRPr lang="en-GB" dirty="0"/>
          </a:p>
          <a:p>
            <a:r>
              <a:rPr lang="en-GB" dirty="0"/>
              <a:t>In a similar manner, the method implicitly downscales the meteorological seasonal forecast data to the scale at which we are conducting the drought risk assessments. The plot on the uses line weightings to illustrate how the meteorological forecasts can be used to weight our soil moisture ensemble. The grey shaded area shows the climatology, the red vertical line shows the day of the hindcast and the green lines encase the period of interest. </a:t>
            </a:r>
          </a:p>
        </p:txBody>
      </p:sp>
      <p:sp>
        <p:nvSpPr>
          <p:cNvPr id="4" name="Slide Number Placeholder 3"/>
          <p:cNvSpPr>
            <a:spLocks noGrp="1"/>
          </p:cNvSpPr>
          <p:nvPr>
            <p:ph type="sldNum" sz="quarter" idx="5"/>
          </p:nvPr>
        </p:nvSpPr>
        <p:spPr/>
        <p:txBody>
          <a:bodyPr/>
          <a:lstStyle/>
          <a:p>
            <a:fld id="{AB3EA380-45F7-41F9-945D-A533B5A5D818}" type="slidenum">
              <a:rPr lang="en-GB" smtClean="0"/>
              <a:t>10</a:t>
            </a:fld>
            <a:endParaRPr lang="en-GB"/>
          </a:p>
        </p:txBody>
      </p:sp>
    </p:spTree>
    <p:extLst>
      <p:ext uri="{BB962C8B-B14F-4D97-AF65-F5344CB8AC3E}">
        <p14:creationId xmlns:p14="http://schemas.microsoft.com/office/powerpoint/2010/main" val="1869096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material in this session was quite complex, but you do not need to understand the full workings of TAMSAT-ALERT to make use of the forecasts. </a:t>
            </a:r>
          </a:p>
          <a:p>
            <a:endParaRPr lang="en-US" dirty="0"/>
          </a:p>
          <a:p>
            <a:r>
              <a:rPr lang="en-US" dirty="0"/>
              <a:t>Here are a few key points:</a:t>
            </a:r>
          </a:p>
          <a:p>
            <a:pPr marL="285750" indent="-285750">
              <a:buFont typeface="Arial" panose="020B0604020202020204" pitchFamily="34" charset="0"/>
              <a:buChar char="•"/>
            </a:pPr>
            <a:r>
              <a:rPr lang="en-US" dirty="0"/>
              <a:t>Agricultural risk depends on the evolution of environmental conditions over a period of time, ranging from days to months. In season risk assessments thus need to account for both what has happened so far during our period of interest (for example, our growing season) and what may happen in the remainder of the season</a:t>
            </a:r>
          </a:p>
          <a:p>
            <a:pPr marL="285750" indent="-285750">
              <a:buFont typeface="Arial" panose="020B0604020202020204" pitchFamily="34" charset="0"/>
              <a:buChar char="•"/>
            </a:pPr>
            <a:r>
              <a:rPr lang="en-US" dirty="0"/>
              <a:t>Risk assessments also need to account for regional variation in climate</a:t>
            </a:r>
          </a:p>
          <a:p>
            <a:pPr marL="285750" indent="-285750">
              <a:buFont typeface="Arial" panose="020B0604020202020204" pitchFamily="34" charset="0"/>
              <a:buChar char="•"/>
            </a:pPr>
            <a:r>
              <a:rPr lang="en-US" dirty="0"/>
              <a:t>People responsible for early warning need a method for combining multiple sources of information into objective and quantitative assessments of risk. This is a key element of impact-based forecasting. </a:t>
            </a:r>
          </a:p>
          <a:p>
            <a:pPr marL="285750" indent="-285750">
              <a:buFont typeface="Arial" panose="020B0604020202020204" pitchFamily="34" charset="0"/>
              <a:buChar char="•"/>
            </a:pPr>
            <a:r>
              <a:rPr lang="en-US" dirty="0"/>
              <a:t>TAMSAT-ALERT meets these requirements by addressing our initial question:  </a:t>
            </a:r>
          </a:p>
          <a:p>
            <a:pPr marL="285750" indent="-285750">
              <a:buFont typeface="Arial" panose="020B0604020202020204" pitchFamily="34" charset="0"/>
              <a:buChar char="•"/>
            </a:pPr>
            <a:endParaRPr lang="en-US" dirty="0">
              <a:latin typeface="Gill Sans"/>
              <a:cs typeface="Gill Sans"/>
            </a:endParaRPr>
          </a:p>
          <a:p>
            <a:pPr lvl="2"/>
            <a:r>
              <a:rPr lang="en-US" b="1" dirty="0">
                <a:latin typeface="Gill Sans"/>
                <a:cs typeface="Gill Sans"/>
              </a:rPr>
              <a:t>Given the climatology, state of the land surface, stage of the rainy season and meteorological forecast, what is the probability of some adverse event?</a:t>
            </a:r>
          </a:p>
          <a:p>
            <a:pPr marL="285750" indent="-285750">
              <a:buFont typeface="Arial" panose="020B0604020202020204" pitchFamily="34" charset="0"/>
              <a:buChar char="•"/>
            </a:pPr>
            <a:endParaRPr lang="en-US" dirty="0">
              <a:latin typeface="Gill Sans"/>
              <a:cs typeface="Gill Sans"/>
            </a:endParaRPr>
          </a:p>
          <a:p>
            <a:pPr marL="285750" indent="-285750">
              <a:buFont typeface="Arial" panose="020B0604020202020204" pitchFamily="34" charset="0"/>
              <a:buChar char="•"/>
            </a:pPr>
            <a:r>
              <a:rPr lang="en-US" dirty="0">
                <a:latin typeface="Gill Sans"/>
                <a:cs typeface="Gill Sans"/>
              </a:rPr>
              <a:t>We are working with many meteorological services, and other authorities in Africa to develop their capacity to use and generate TAMSAT-ALERT forecasts. If you want to use this system, please get in touch! </a:t>
            </a:r>
          </a:p>
          <a:p>
            <a:endParaRPr lang="en-GB" dirty="0"/>
          </a:p>
        </p:txBody>
      </p:sp>
      <p:sp>
        <p:nvSpPr>
          <p:cNvPr id="4" name="Slide Number Placeholder 3"/>
          <p:cNvSpPr>
            <a:spLocks noGrp="1"/>
          </p:cNvSpPr>
          <p:nvPr>
            <p:ph type="sldNum" sz="quarter" idx="5"/>
          </p:nvPr>
        </p:nvSpPr>
        <p:spPr/>
        <p:txBody>
          <a:bodyPr/>
          <a:lstStyle/>
          <a:p>
            <a:fld id="{AB3EA380-45F7-41F9-945D-A533B5A5D818}" type="slidenum">
              <a:rPr lang="en-GB" smtClean="0"/>
              <a:t>11</a:t>
            </a:fld>
            <a:endParaRPr lang="en-GB"/>
          </a:p>
        </p:txBody>
      </p:sp>
    </p:spTree>
    <p:extLst>
      <p:ext uri="{BB962C8B-B14F-4D97-AF65-F5344CB8AC3E}">
        <p14:creationId xmlns:p14="http://schemas.microsoft.com/office/powerpoint/2010/main" val="1099595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3EA380-45F7-41F9-945D-A533B5A5D818}" type="slidenum">
              <a:rPr lang="en-GB" smtClean="0"/>
              <a:t>12</a:t>
            </a:fld>
            <a:endParaRPr lang="en-GB"/>
          </a:p>
        </p:txBody>
      </p:sp>
    </p:spTree>
    <p:extLst>
      <p:ext uri="{BB962C8B-B14F-4D97-AF65-F5344CB8AC3E}">
        <p14:creationId xmlns:p14="http://schemas.microsoft.com/office/powerpoint/2010/main" val="3102191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will remember that we set out several learning objectives for the course as a whole. This session will help you understand our approach to forecasting.</a:t>
            </a:r>
          </a:p>
        </p:txBody>
      </p:sp>
      <p:sp>
        <p:nvSpPr>
          <p:cNvPr id="4" name="Slide Number Placeholder 3"/>
          <p:cNvSpPr>
            <a:spLocks noGrp="1"/>
          </p:cNvSpPr>
          <p:nvPr>
            <p:ph type="sldNum" sz="quarter" idx="5"/>
          </p:nvPr>
        </p:nvSpPr>
        <p:spPr/>
        <p:txBody>
          <a:bodyPr/>
          <a:lstStyle/>
          <a:p>
            <a:fld id="{AB3EA380-45F7-41F9-945D-A533B5A5D818}" type="slidenum">
              <a:rPr lang="en-GB" smtClean="0"/>
              <a:t>2</a:t>
            </a:fld>
            <a:endParaRPr lang="en-GB"/>
          </a:p>
        </p:txBody>
      </p:sp>
    </p:spTree>
    <p:extLst>
      <p:ext uri="{BB962C8B-B14F-4D97-AF65-F5344CB8AC3E}">
        <p14:creationId xmlns:p14="http://schemas.microsoft.com/office/powerpoint/2010/main" val="257106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move onto our approach to forecasting, we will review some of the methods already used for early warning of a developing drought. I hope it will then become clear that our method – the TAMSAT-ALERT framework – brings together and complements existing methods, and works alongside them, to help you interpret the multiple sources of information available to you.</a:t>
            </a:r>
          </a:p>
          <a:p>
            <a:endParaRPr lang="en-GB" dirty="0"/>
          </a:p>
          <a:p>
            <a:r>
              <a:rPr lang="en-GB" dirty="0"/>
              <a:t>The first type of early warning is based on monitoring of meteorological and environmental conditions. The plots in this slide illustrate several useful approaches. On the left, we have a screenshot from the </a:t>
            </a:r>
            <a:r>
              <a:rPr lang="en-GB" dirty="0" err="1"/>
              <a:t>Rainwatch</a:t>
            </a:r>
            <a:r>
              <a:rPr lang="en-GB" dirty="0"/>
              <a:t> system. </a:t>
            </a:r>
            <a:r>
              <a:rPr lang="en-GB" dirty="0" err="1"/>
              <a:t>Rainwatch</a:t>
            </a:r>
            <a:r>
              <a:rPr lang="en-GB" dirty="0"/>
              <a:t> takes high quality station data from meteorological services and compares observed rainfall in the season so far against the climatological percentiles. This allows the user to see whether the rain is higher or lower than the climatology. </a:t>
            </a:r>
          </a:p>
          <a:p>
            <a:endParaRPr lang="en-GB" dirty="0"/>
          </a:p>
          <a:p>
            <a:r>
              <a:rPr lang="en-GB" dirty="0"/>
              <a:t>The plot on the right gives an example of a satellite based rainfall estimate. Satellite data is particularly useful in Africa, where stations are sparse, because it provides a continent wide view of rainfall. </a:t>
            </a:r>
          </a:p>
          <a:p>
            <a:endParaRPr lang="en-GB" dirty="0"/>
          </a:p>
          <a:p>
            <a:r>
              <a:rPr lang="en-GB" dirty="0"/>
              <a:t>Finally, sophisticated systems such as the FEWSNET early warning explorer, shown on the bottom plot, enable the user to compare a wide variety of satellite observations, including vegetation condition and temperature. </a:t>
            </a:r>
          </a:p>
        </p:txBody>
      </p:sp>
      <p:sp>
        <p:nvSpPr>
          <p:cNvPr id="4" name="Slide Number Placeholder 3"/>
          <p:cNvSpPr>
            <a:spLocks noGrp="1"/>
          </p:cNvSpPr>
          <p:nvPr>
            <p:ph type="sldNum" sz="quarter" idx="5"/>
          </p:nvPr>
        </p:nvSpPr>
        <p:spPr/>
        <p:txBody>
          <a:bodyPr/>
          <a:lstStyle/>
          <a:p>
            <a:fld id="{AB3EA380-45F7-41F9-945D-A533B5A5D818}" type="slidenum">
              <a:rPr lang="en-GB" smtClean="0"/>
              <a:t>3</a:t>
            </a:fld>
            <a:endParaRPr lang="en-GB"/>
          </a:p>
        </p:txBody>
      </p:sp>
    </p:spTree>
    <p:extLst>
      <p:ext uri="{BB962C8B-B14F-4D97-AF65-F5344CB8AC3E}">
        <p14:creationId xmlns:p14="http://schemas.microsoft.com/office/powerpoint/2010/main" val="3925872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type of early warning information available to users are snap shots of soil moisture and other drought metrics, often calculated using a land surface model. We went into some detail about how these drought metrics are calculated in the previous session.</a:t>
            </a:r>
          </a:p>
          <a:p>
            <a:endParaRPr lang="en-GB" dirty="0"/>
          </a:p>
          <a:p>
            <a:r>
              <a:rPr lang="en-GB" dirty="0"/>
              <a:t>The plot above illustrates how meteorological input is processed by a land surface model into an estimate of soil moisture. </a:t>
            </a:r>
          </a:p>
        </p:txBody>
      </p:sp>
      <p:sp>
        <p:nvSpPr>
          <p:cNvPr id="4" name="Slide Number Placeholder 3"/>
          <p:cNvSpPr>
            <a:spLocks noGrp="1"/>
          </p:cNvSpPr>
          <p:nvPr>
            <p:ph type="sldNum" sz="quarter" idx="5"/>
          </p:nvPr>
        </p:nvSpPr>
        <p:spPr/>
        <p:txBody>
          <a:bodyPr/>
          <a:lstStyle/>
          <a:p>
            <a:fld id="{AB3EA380-45F7-41F9-945D-A533B5A5D818}" type="slidenum">
              <a:rPr lang="en-GB" smtClean="0"/>
              <a:t>4</a:t>
            </a:fld>
            <a:endParaRPr lang="en-GB"/>
          </a:p>
        </p:txBody>
      </p:sp>
    </p:spTree>
    <p:extLst>
      <p:ext uri="{BB962C8B-B14F-4D97-AF65-F5344CB8AC3E}">
        <p14:creationId xmlns:p14="http://schemas.microsoft.com/office/powerpoint/2010/main" val="554563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final piece of information available for early warning are meteorological forecasts. These may be on time scales of days to seasons. The information may be presented as probabilities or as deterministic predictions. </a:t>
            </a:r>
          </a:p>
          <a:p>
            <a:endParaRPr lang="en-GB" dirty="0"/>
          </a:p>
          <a:p>
            <a:r>
              <a:rPr lang="en-GB" dirty="0"/>
              <a:t>The plots above give examples of several types of forecast information. The forecast on the left is a UK Met Office 24 hour rainfall forecast. On the right, we see a probabilistic forecast of rainfall. The shading shows the probability of the most likely tercile. Another session will explore in more detail how to interpret this type of forecast. </a:t>
            </a:r>
          </a:p>
        </p:txBody>
      </p:sp>
      <p:sp>
        <p:nvSpPr>
          <p:cNvPr id="4" name="Slide Number Placeholder 3"/>
          <p:cNvSpPr>
            <a:spLocks noGrp="1"/>
          </p:cNvSpPr>
          <p:nvPr>
            <p:ph type="sldNum" sz="quarter" idx="5"/>
          </p:nvPr>
        </p:nvSpPr>
        <p:spPr/>
        <p:txBody>
          <a:bodyPr/>
          <a:lstStyle/>
          <a:p>
            <a:fld id="{AB3EA380-45F7-41F9-945D-A533B5A5D818}" type="slidenum">
              <a:rPr lang="en-GB" smtClean="0"/>
              <a:t>5</a:t>
            </a:fld>
            <a:endParaRPr lang="en-GB"/>
          </a:p>
        </p:txBody>
      </p:sp>
    </p:spTree>
    <p:extLst>
      <p:ext uri="{BB962C8B-B14F-4D97-AF65-F5344CB8AC3E}">
        <p14:creationId xmlns:p14="http://schemas.microsoft.com/office/powerpoint/2010/main" val="1379068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of these pieces of information are useful. However, combining them into actionable risk assessment is a challenge for users. In order to meet this challenge, we developed the TAMSAT-ALERT framework. TAMSAT-ALERT brings the types of information described in the previous slides together into objective risk assessments of adverse conditions, for example low seasonal cumulative rainfall, low soil moisture, low yield or seedling death. </a:t>
            </a:r>
          </a:p>
          <a:p>
            <a:endParaRPr lang="en-GB" dirty="0"/>
          </a:p>
          <a:p>
            <a:r>
              <a:rPr lang="en-GB" dirty="0"/>
              <a:t>Specifically, TAMSAT-ALERT uses a formal statistical framework to address the question: Given the local climatology, the state of the land surface – whether it is wet or dry, the stage of the season and the meteorological forecast, what is the probability of some adverse event. </a:t>
            </a:r>
          </a:p>
        </p:txBody>
      </p:sp>
      <p:sp>
        <p:nvSpPr>
          <p:cNvPr id="4" name="Slide Number Placeholder 3"/>
          <p:cNvSpPr>
            <a:spLocks noGrp="1"/>
          </p:cNvSpPr>
          <p:nvPr>
            <p:ph type="sldNum" sz="quarter" idx="5"/>
          </p:nvPr>
        </p:nvSpPr>
        <p:spPr/>
        <p:txBody>
          <a:bodyPr/>
          <a:lstStyle/>
          <a:p>
            <a:fld id="{AB3EA380-45F7-41F9-945D-A533B5A5D818}" type="slidenum">
              <a:rPr lang="en-GB" smtClean="0"/>
              <a:t>6</a:t>
            </a:fld>
            <a:endParaRPr lang="en-GB"/>
          </a:p>
        </p:txBody>
      </p:sp>
    </p:spTree>
    <p:extLst>
      <p:ext uri="{BB962C8B-B14F-4D97-AF65-F5344CB8AC3E}">
        <p14:creationId xmlns:p14="http://schemas.microsoft.com/office/powerpoint/2010/main" val="2521439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see some outputs from the TAMSAT-ALERT system. On the left is an example bulletin, which we prepared in collaboration with the National Drought Management Authority in Kenya.  This particular bulletin was for the Kitui county in Kenya. It is for the last season. The plot on the left (plot A) shows the predicted soil moisture for the region. Plot B shows the evolution of the soil moisture so far during the season over the region as the bold line; the pale grey lines show the evolution of soil moisture in previous years for this particular region, enabling the user to make a comparison. The two plots on the bottom right show the probability of average to below average rainfall, and of below average rainfall. These probabilistic forecasts will be the focus of a separate session. </a:t>
            </a:r>
          </a:p>
          <a:p>
            <a:endParaRPr lang="en-GB" dirty="0"/>
          </a:p>
          <a:p>
            <a:r>
              <a:rPr lang="en-GB" dirty="0"/>
              <a:t> On the right are forecasts of the WRSI anomaly for a wider region, which we discussed in the previous session. </a:t>
            </a:r>
          </a:p>
        </p:txBody>
      </p:sp>
      <p:sp>
        <p:nvSpPr>
          <p:cNvPr id="4" name="Slide Number Placeholder 3"/>
          <p:cNvSpPr>
            <a:spLocks noGrp="1"/>
          </p:cNvSpPr>
          <p:nvPr>
            <p:ph type="sldNum" sz="quarter" idx="5"/>
          </p:nvPr>
        </p:nvSpPr>
        <p:spPr/>
        <p:txBody>
          <a:bodyPr/>
          <a:lstStyle/>
          <a:p>
            <a:fld id="{AB3EA380-45F7-41F9-945D-A533B5A5D818}" type="slidenum">
              <a:rPr lang="en-GB" smtClean="0"/>
              <a:t>7</a:t>
            </a:fld>
            <a:endParaRPr lang="en-GB"/>
          </a:p>
        </p:txBody>
      </p:sp>
    </p:spTree>
    <p:extLst>
      <p:ext uri="{BB962C8B-B14F-4D97-AF65-F5344CB8AC3E}">
        <p14:creationId xmlns:p14="http://schemas.microsoft.com/office/powerpoint/2010/main" val="1316046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rest of this session will focus on how the TAMSAT-ALERT system works.  </a:t>
            </a:r>
          </a:p>
          <a:p>
            <a:endParaRPr lang="en-GB" dirty="0"/>
          </a:p>
          <a:p>
            <a:r>
              <a:rPr lang="en-GB" dirty="0"/>
              <a:t>Agricultural risk depends on meteorological conditions over a period of time, which may be a few days for seed germination, or several months, for example for crop yield. The TAMSAT-ALERT thus combines the real time monitoring done by systems like </a:t>
            </a:r>
            <a:r>
              <a:rPr lang="en-GB" dirty="0" err="1"/>
              <a:t>rainwatch</a:t>
            </a:r>
            <a:r>
              <a:rPr lang="en-GB" dirty="0"/>
              <a:t> with forecast information.  The system is designed to bring these sources of information together.  In the first stage of the process, we ask the question:</a:t>
            </a:r>
          </a:p>
          <a:p>
            <a:endParaRPr lang="en-GB" dirty="0"/>
          </a:p>
          <a:p>
            <a:r>
              <a:rPr lang="en-GB" dirty="0"/>
              <a:t>Given the current state of the land surface, the local climatology and the stage of the growing season, what is the probability of some adverse outcome? In order to do this, we drive a soil moisture model with meteorological data. The soil moisture model was the subject of the previous session.</a:t>
            </a:r>
          </a:p>
          <a:p>
            <a:endParaRPr lang="en-GB" dirty="0"/>
          </a:p>
          <a:p>
            <a:r>
              <a:rPr lang="en-GB" dirty="0"/>
              <a:t>For the past, it is straightforward. We use meteorological observations. For the future, however it is not as straight forward. We do not know what the weather will be like. Another way of expressing this is to say that there are many possible weather futures. For example, in one possible weather future, it might be mild and wet tomorrow; another possible weather future is that it is hot and dry. </a:t>
            </a:r>
          </a:p>
          <a:p>
            <a:endParaRPr lang="en-GB" dirty="0"/>
          </a:p>
          <a:p>
            <a:r>
              <a:rPr lang="en-GB" dirty="0"/>
              <a:t>In order to represent the future weather using TAMSAT-ALERT, we need to drive the system with a range of possible future weather trajectories. </a:t>
            </a:r>
          </a:p>
          <a:p>
            <a:endParaRPr lang="en-GB" dirty="0"/>
          </a:p>
          <a:p>
            <a:r>
              <a:rPr lang="en-GB" dirty="0"/>
              <a:t>There are many ways of formulating these weather futures. In the TAMSAT-ALERT system, we use the local weather in past years as the possible weather futures. Say, at our point of interest, in 1983, on May 1</a:t>
            </a:r>
            <a:r>
              <a:rPr lang="en-GB" baseline="30000" dirty="0"/>
              <a:t>st</a:t>
            </a:r>
            <a:r>
              <a:rPr lang="en-GB" dirty="0"/>
              <a:t> – May 10</a:t>
            </a:r>
            <a:r>
              <a:rPr lang="en-GB" baseline="30000" dirty="0"/>
              <a:t>th</a:t>
            </a:r>
            <a:r>
              <a:rPr lang="en-GB" dirty="0"/>
              <a:t> it was wet and cold, and in 1984, it was hot and dry – two of our weather futures would be the 1983 wet and cold weather, and the 1984 hot and dry weather.  In TAMSAT-ALERT, we tend to use 15-30 past years to generate a wide range of possible weather futures. </a:t>
            </a:r>
          </a:p>
          <a:p>
            <a:endParaRPr lang="en-GB" dirty="0"/>
          </a:p>
          <a:p>
            <a:r>
              <a:rPr lang="en-GB" dirty="0"/>
              <a:t>The example, just described, illustrates some advantages of this approach. Firstly, we take into account the usual weather at our point of interest – in other words – the local climatology. Secondly – we capture the complex interactions between different aspects of the weather. For example, hot weather in a region might more frequently associated with dry conditions than with wet conditions and the extent to which this is true will vary from one region to another. Thirdly, we avoid having an artificial jump from the past observations to the future for which </a:t>
            </a:r>
            <a:r>
              <a:rPr lang="en-GB" dirty="0" err="1"/>
              <a:t>obsevations</a:t>
            </a:r>
            <a:r>
              <a:rPr lang="en-GB" dirty="0"/>
              <a:t> are not available. </a:t>
            </a:r>
          </a:p>
          <a:p>
            <a:endParaRPr lang="en-GB" dirty="0"/>
          </a:p>
          <a:p>
            <a:r>
              <a:rPr lang="en-GB" dirty="0"/>
              <a:t>Moving onwards, the meteorological data is combined into multiple possible time series. Each time series incorporates the past observations spliced together with one possible weather future. These time series drive the land surface model, creating an ensemble of possible soil moisture time series. The ensemble can then be analysed to generate probabilistic assessments. </a:t>
            </a:r>
          </a:p>
        </p:txBody>
      </p:sp>
      <p:sp>
        <p:nvSpPr>
          <p:cNvPr id="4" name="Slide Number Placeholder 3"/>
          <p:cNvSpPr>
            <a:spLocks noGrp="1"/>
          </p:cNvSpPr>
          <p:nvPr>
            <p:ph type="sldNum" sz="quarter" idx="5"/>
          </p:nvPr>
        </p:nvSpPr>
        <p:spPr/>
        <p:txBody>
          <a:bodyPr/>
          <a:lstStyle/>
          <a:p>
            <a:fld id="{AB3EA380-45F7-41F9-945D-A533B5A5D818}" type="slidenum">
              <a:rPr lang="en-GB" smtClean="0"/>
              <a:t>8</a:t>
            </a:fld>
            <a:endParaRPr lang="en-GB"/>
          </a:p>
        </p:txBody>
      </p:sp>
    </p:spTree>
    <p:extLst>
      <p:ext uri="{BB962C8B-B14F-4D97-AF65-F5344CB8AC3E}">
        <p14:creationId xmlns:p14="http://schemas.microsoft.com/office/powerpoint/2010/main" val="2645055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working of the TAMSAT-ALERT system is illustrated in this slide, which shows the system in action for a wet year (bottom set of plots) and a dry year (top set of plots) in Ghana. </a:t>
            </a:r>
          </a:p>
          <a:p>
            <a:endParaRPr lang="en-GB" dirty="0"/>
          </a:p>
          <a:p>
            <a:r>
              <a:rPr lang="en-GB" dirty="0"/>
              <a:t>Starting with the plots on the left… On the day of each hind cast, we initiate the land surface model with multiple possible weather futures, creating multiple possible soil moisture futures.  The soil moisture based on observations is shown as a blue line and the possible futures are shown as red lines. We can see that as we go through the season, during our period of interest, shown as the vertical lines, we gradually have more observed information to work with. </a:t>
            </a:r>
          </a:p>
          <a:p>
            <a:endParaRPr lang="en-GB" dirty="0"/>
          </a:p>
          <a:p>
            <a:r>
              <a:rPr lang="en-GB" dirty="0"/>
              <a:t>On each day of the year during our season, we can do a statistical comparison between our ensemble and the climatology for the region. This enables us to calculate the probability of drought on each day. At the beginning of the season, before we have any other information, this is close to the climatological probability (33%). As we add in extra observations, we start to see clearly whether there will be a drought or not. This process is illustrated by the plot on the right, which shows that by half way through the season we can say with reasonable confidence that during the wet year, a drought will not happen, and that in the dry year, a drought will happen. </a:t>
            </a:r>
          </a:p>
          <a:p>
            <a:endParaRPr lang="en-GB" dirty="0"/>
          </a:p>
          <a:p>
            <a:r>
              <a:rPr lang="en-GB" dirty="0"/>
              <a:t>Looking at the shape of the predicted soil moisture for the multiple weather futures, we can see that we are capturing the local climatology. By initiating the forecasts from our simulated land surface on each hindcast date, we are incorporating the state of the land surface, and by incorporating the historical data, we are allowing for the stage of the rainy season. These risk assessments thus address the question:</a:t>
            </a:r>
          </a:p>
          <a:p>
            <a:endParaRPr lang="en-GB" dirty="0"/>
          </a:p>
          <a:p>
            <a:r>
              <a:rPr lang="en-GB" dirty="0"/>
              <a:t>What is the probability of drought, given the local climatology, the state of the land surface and the stage of the rainy season?</a:t>
            </a:r>
          </a:p>
          <a:p>
            <a:endParaRPr lang="en-GB" dirty="0"/>
          </a:p>
          <a:p>
            <a:endParaRPr lang="en-GB" dirty="0"/>
          </a:p>
        </p:txBody>
      </p:sp>
      <p:sp>
        <p:nvSpPr>
          <p:cNvPr id="4" name="Slide Number Placeholder 3"/>
          <p:cNvSpPr>
            <a:spLocks noGrp="1"/>
          </p:cNvSpPr>
          <p:nvPr>
            <p:ph type="sldNum" sz="quarter" idx="5"/>
          </p:nvPr>
        </p:nvSpPr>
        <p:spPr/>
        <p:txBody>
          <a:bodyPr/>
          <a:lstStyle/>
          <a:p>
            <a:fld id="{AB3EA380-45F7-41F9-945D-A533B5A5D818}" type="slidenum">
              <a:rPr lang="en-GB" smtClean="0"/>
              <a:t>9</a:t>
            </a:fld>
            <a:endParaRPr lang="en-GB"/>
          </a:p>
        </p:txBody>
      </p:sp>
    </p:spTree>
    <p:extLst>
      <p:ext uri="{BB962C8B-B14F-4D97-AF65-F5344CB8AC3E}">
        <p14:creationId xmlns:p14="http://schemas.microsoft.com/office/powerpoint/2010/main" val="2040120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28749-49D2-4F38-B9E4-467F225015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BB09B07-853E-4032-9DB3-185BEC528E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095CB83-CAF5-48BC-9963-453A9251F456}"/>
              </a:ext>
            </a:extLst>
          </p:cNvPr>
          <p:cNvSpPr>
            <a:spLocks noGrp="1"/>
          </p:cNvSpPr>
          <p:nvPr>
            <p:ph type="dt" sz="half" idx="10"/>
          </p:nvPr>
        </p:nvSpPr>
        <p:spPr/>
        <p:txBody>
          <a:bodyPr/>
          <a:lstStyle/>
          <a:p>
            <a:fld id="{FF165449-F494-43D0-BF56-A6AAA1295936}" type="datetimeFigureOut">
              <a:rPr lang="en-GB" smtClean="0"/>
              <a:t>30/04/2020</a:t>
            </a:fld>
            <a:endParaRPr lang="en-GB"/>
          </a:p>
        </p:txBody>
      </p:sp>
      <p:sp>
        <p:nvSpPr>
          <p:cNvPr id="5" name="Footer Placeholder 4">
            <a:extLst>
              <a:ext uri="{FF2B5EF4-FFF2-40B4-BE49-F238E27FC236}">
                <a16:creationId xmlns:a16="http://schemas.microsoft.com/office/drawing/2014/main" id="{39F2837F-9B96-44EF-B195-DFE993C610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9F9136-3843-4B61-956E-5D08E870D855}"/>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2527188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582AF-7E00-42A1-95CA-5B6794CDB3C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757E4FA-2142-43A5-9FAB-2DFF553CE1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A27CB2-CAE9-4DB8-89E8-C62B1BF1F2E9}"/>
              </a:ext>
            </a:extLst>
          </p:cNvPr>
          <p:cNvSpPr>
            <a:spLocks noGrp="1"/>
          </p:cNvSpPr>
          <p:nvPr>
            <p:ph type="dt" sz="half" idx="10"/>
          </p:nvPr>
        </p:nvSpPr>
        <p:spPr/>
        <p:txBody>
          <a:bodyPr/>
          <a:lstStyle/>
          <a:p>
            <a:fld id="{FF165449-F494-43D0-BF56-A6AAA1295936}" type="datetimeFigureOut">
              <a:rPr lang="en-GB" smtClean="0"/>
              <a:t>30/04/2020</a:t>
            </a:fld>
            <a:endParaRPr lang="en-GB"/>
          </a:p>
        </p:txBody>
      </p:sp>
      <p:sp>
        <p:nvSpPr>
          <p:cNvPr id="5" name="Footer Placeholder 4">
            <a:extLst>
              <a:ext uri="{FF2B5EF4-FFF2-40B4-BE49-F238E27FC236}">
                <a16:creationId xmlns:a16="http://schemas.microsoft.com/office/drawing/2014/main" id="{033C4E20-2A0E-4202-BBF1-D7202228A3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42BEB7-AF2E-460F-8418-10352C475042}"/>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2935110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5431AB-8B54-4261-ABC2-89254C4A72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1B9271F-A16A-4FB0-8C51-CC9D56E14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98CE08-A25F-4721-ACDD-09909EB0D115}"/>
              </a:ext>
            </a:extLst>
          </p:cNvPr>
          <p:cNvSpPr>
            <a:spLocks noGrp="1"/>
          </p:cNvSpPr>
          <p:nvPr>
            <p:ph type="dt" sz="half" idx="10"/>
          </p:nvPr>
        </p:nvSpPr>
        <p:spPr/>
        <p:txBody>
          <a:bodyPr/>
          <a:lstStyle/>
          <a:p>
            <a:fld id="{FF165449-F494-43D0-BF56-A6AAA1295936}" type="datetimeFigureOut">
              <a:rPr lang="en-GB" smtClean="0"/>
              <a:t>30/04/2020</a:t>
            </a:fld>
            <a:endParaRPr lang="en-GB"/>
          </a:p>
        </p:txBody>
      </p:sp>
      <p:sp>
        <p:nvSpPr>
          <p:cNvPr id="5" name="Footer Placeholder 4">
            <a:extLst>
              <a:ext uri="{FF2B5EF4-FFF2-40B4-BE49-F238E27FC236}">
                <a16:creationId xmlns:a16="http://schemas.microsoft.com/office/drawing/2014/main" id="{FECB8DCD-EC8B-48AF-8226-390989CB7F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4960BE-BAA4-4B6E-84A4-77AC115F53C5}"/>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3850066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89BF5-FBBC-443F-8D9B-478DC7BC1F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FCE0E8E-E66D-4698-A337-26CD4829B9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17E9F74-BCC0-4C33-8462-7B8686B58999}"/>
              </a:ext>
            </a:extLst>
          </p:cNvPr>
          <p:cNvSpPr>
            <a:spLocks noGrp="1"/>
          </p:cNvSpPr>
          <p:nvPr>
            <p:ph type="dt" sz="half" idx="10"/>
          </p:nvPr>
        </p:nvSpPr>
        <p:spPr/>
        <p:txBody>
          <a:bodyPr/>
          <a:lstStyle/>
          <a:p>
            <a:fld id="{FF165449-F494-43D0-BF56-A6AAA1295936}" type="datetimeFigureOut">
              <a:rPr lang="en-GB" smtClean="0"/>
              <a:t>30/04/2020</a:t>
            </a:fld>
            <a:endParaRPr lang="en-GB"/>
          </a:p>
        </p:txBody>
      </p:sp>
      <p:sp>
        <p:nvSpPr>
          <p:cNvPr id="5" name="Footer Placeholder 4">
            <a:extLst>
              <a:ext uri="{FF2B5EF4-FFF2-40B4-BE49-F238E27FC236}">
                <a16:creationId xmlns:a16="http://schemas.microsoft.com/office/drawing/2014/main" id="{933835B2-EB88-40B8-BD37-97D1BDE709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057EFB-22AE-4954-B81F-9F4376E4C3E4}"/>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2631109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69D4-63AE-45A8-90F2-C040B368E2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08A397E-90F1-4F93-87C3-43ACAA3D46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6A68F2-E417-4AE7-8258-C28BB7ADA00A}"/>
              </a:ext>
            </a:extLst>
          </p:cNvPr>
          <p:cNvSpPr>
            <a:spLocks noGrp="1"/>
          </p:cNvSpPr>
          <p:nvPr>
            <p:ph type="dt" sz="half" idx="10"/>
          </p:nvPr>
        </p:nvSpPr>
        <p:spPr/>
        <p:txBody>
          <a:bodyPr/>
          <a:lstStyle/>
          <a:p>
            <a:fld id="{FF165449-F494-43D0-BF56-A6AAA1295936}" type="datetimeFigureOut">
              <a:rPr lang="en-GB" smtClean="0"/>
              <a:t>30/04/2020</a:t>
            </a:fld>
            <a:endParaRPr lang="en-GB"/>
          </a:p>
        </p:txBody>
      </p:sp>
      <p:sp>
        <p:nvSpPr>
          <p:cNvPr id="5" name="Footer Placeholder 4">
            <a:extLst>
              <a:ext uri="{FF2B5EF4-FFF2-40B4-BE49-F238E27FC236}">
                <a16:creationId xmlns:a16="http://schemas.microsoft.com/office/drawing/2014/main" id="{9799E515-C195-4B89-A088-E1A3286B5C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727A16-DEF9-45EE-87C2-18A3BDB7DDF2}"/>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3577084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7AE58-0FD9-4720-8A5D-30647D8DC2B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F25835-2B86-4602-B209-11E8D0F140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708FC87-7BE5-479B-BE96-45A0013C18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CCD7568-048C-408C-A121-81AE630D4D0C}"/>
              </a:ext>
            </a:extLst>
          </p:cNvPr>
          <p:cNvSpPr>
            <a:spLocks noGrp="1"/>
          </p:cNvSpPr>
          <p:nvPr>
            <p:ph type="dt" sz="half" idx="10"/>
          </p:nvPr>
        </p:nvSpPr>
        <p:spPr/>
        <p:txBody>
          <a:bodyPr/>
          <a:lstStyle/>
          <a:p>
            <a:fld id="{FF165449-F494-43D0-BF56-A6AAA1295936}" type="datetimeFigureOut">
              <a:rPr lang="en-GB" smtClean="0"/>
              <a:t>30/04/2020</a:t>
            </a:fld>
            <a:endParaRPr lang="en-GB"/>
          </a:p>
        </p:txBody>
      </p:sp>
      <p:sp>
        <p:nvSpPr>
          <p:cNvPr id="6" name="Footer Placeholder 5">
            <a:extLst>
              <a:ext uri="{FF2B5EF4-FFF2-40B4-BE49-F238E27FC236}">
                <a16:creationId xmlns:a16="http://schemas.microsoft.com/office/drawing/2014/main" id="{52160B43-2543-4CBC-8DFD-4F8F4383D34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18AB7D4-2081-47C2-AF20-C566FF6173D1}"/>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3810680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A0B30-9160-4809-8FF5-35084D6D7BC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91046FF-1AED-4FA1-B65D-931663843D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0DA444-32DF-47D1-929A-1BD1EDC33A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D83764B-F699-4A6F-9C2F-507DC9B81F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C9ECC0-26FD-4CF4-ACA4-FBA4D39F3D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BBFCA1B-BCFE-47A2-A5A7-338D72810234}"/>
              </a:ext>
            </a:extLst>
          </p:cNvPr>
          <p:cNvSpPr>
            <a:spLocks noGrp="1"/>
          </p:cNvSpPr>
          <p:nvPr>
            <p:ph type="dt" sz="half" idx="10"/>
          </p:nvPr>
        </p:nvSpPr>
        <p:spPr/>
        <p:txBody>
          <a:bodyPr/>
          <a:lstStyle/>
          <a:p>
            <a:fld id="{FF165449-F494-43D0-BF56-A6AAA1295936}" type="datetimeFigureOut">
              <a:rPr lang="en-GB" smtClean="0"/>
              <a:t>30/04/2020</a:t>
            </a:fld>
            <a:endParaRPr lang="en-GB"/>
          </a:p>
        </p:txBody>
      </p:sp>
      <p:sp>
        <p:nvSpPr>
          <p:cNvPr id="8" name="Footer Placeholder 7">
            <a:extLst>
              <a:ext uri="{FF2B5EF4-FFF2-40B4-BE49-F238E27FC236}">
                <a16:creationId xmlns:a16="http://schemas.microsoft.com/office/drawing/2014/main" id="{796B0409-E7F0-4750-B63F-17A988AC5DD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F53C9C7-28AD-49AC-9FCE-C3A953D53FED}"/>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1630264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6F82-6220-4209-91C2-1AC6A63D1F8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57ACD7D-B4E3-465D-8F66-09D00DDFF25B}"/>
              </a:ext>
            </a:extLst>
          </p:cNvPr>
          <p:cNvSpPr>
            <a:spLocks noGrp="1"/>
          </p:cNvSpPr>
          <p:nvPr>
            <p:ph type="dt" sz="half" idx="10"/>
          </p:nvPr>
        </p:nvSpPr>
        <p:spPr/>
        <p:txBody>
          <a:bodyPr/>
          <a:lstStyle/>
          <a:p>
            <a:fld id="{FF165449-F494-43D0-BF56-A6AAA1295936}" type="datetimeFigureOut">
              <a:rPr lang="en-GB" smtClean="0"/>
              <a:t>30/04/2020</a:t>
            </a:fld>
            <a:endParaRPr lang="en-GB"/>
          </a:p>
        </p:txBody>
      </p:sp>
      <p:sp>
        <p:nvSpPr>
          <p:cNvPr id="4" name="Footer Placeholder 3">
            <a:extLst>
              <a:ext uri="{FF2B5EF4-FFF2-40B4-BE49-F238E27FC236}">
                <a16:creationId xmlns:a16="http://schemas.microsoft.com/office/drawing/2014/main" id="{6EDE6D46-BC0C-42B6-95E4-E9569053997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320112E-7B18-42C1-AAA5-A75E79635930}"/>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4062601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54E5F1-0F0A-4E16-BCF6-4259EA7074CE}"/>
              </a:ext>
            </a:extLst>
          </p:cNvPr>
          <p:cNvSpPr>
            <a:spLocks noGrp="1"/>
          </p:cNvSpPr>
          <p:nvPr>
            <p:ph type="dt" sz="half" idx="10"/>
          </p:nvPr>
        </p:nvSpPr>
        <p:spPr/>
        <p:txBody>
          <a:bodyPr/>
          <a:lstStyle/>
          <a:p>
            <a:fld id="{FF165449-F494-43D0-BF56-A6AAA1295936}" type="datetimeFigureOut">
              <a:rPr lang="en-GB" smtClean="0"/>
              <a:t>30/04/2020</a:t>
            </a:fld>
            <a:endParaRPr lang="en-GB"/>
          </a:p>
        </p:txBody>
      </p:sp>
      <p:sp>
        <p:nvSpPr>
          <p:cNvPr id="3" name="Footer Placeholder 2">
            <a:extLst>
              <a:ext uri="{FF2B5EF4-FFF2-40B4-BE49-F238E27FC236}">
                <a16:creationId xmlns:a16="http://schemas.microsoft.com/office/drawing/2014/main" id="{412BCFB7-4EA2-4D01-B29F-DDB2EFE7BBC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2AD356F-33E0-4C3E-A585-72BD1D79E41B}"/>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2299753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1398-9013-47E8-8C1B-5BF58B8A88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AD8C9EC-AD83-43AC-8893-566AC41C1E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A560E5F-AE69-4C06-B457-AA95F40CE1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710F9F-8B22-4D11-8755-802A7623E427}"/>
              </a:ext>
            </a:extLst>
          </p:cNvPr>
          <p:cNvSpPr>
            <a:spLocks noGrp="1"/>
          </p:cNvSpPr>
          <p:nvPr>
            <p:ph type="dt" sz="half" idx="10"/>
          </p:nvPr>
        </p:nvSpPr>
        <p:spPr/>
        <p:txBody>
          <a:bodyPr/>
          <a:lstStyle/>
          <a:p>
            <a:fld id="{FF165449-F494-43D0-BF56-A6AAA1295936}" type="datetimeFigureOut">
              <a:rPr lang="en-GB" smtClean="0"/>
              <a:t>30/04/2020</a:t>
            </a:fld>
            <a:endParaRPr lang="en-GB"/>
          </a:p>
        </p:txBody>
      </p:sp>
      <p:sp>
        <p:nvSpPr>
          <p:cNvPr id="6" name="Footer Placeholder 5">
            <a:extLst>
              <a:ext uri="{FF2B5EF4-FFF2-40B4-BE49-F238E27FC236}">
                <a16:creationId xmlns:a16="http://schemas.microsoft.com/office/drawing/2014/main" id="{B60F1B7A-11B2-495C-AA45-8C503E1D97E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849B2BB-E550-4B3E-902E-EACB2360AFD3}"/>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832751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E1DE-3212-4A93-BE08-94F1F6C7A8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3405BC1-8DB1-4485-83DB-E44D4311E6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C989BCD-4850-4114-BAB6-DF300F9807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66856D-6106-4504-BC4D-8454A38B3CE3}"/>
              </a:ext>
            </a:extLst>
          </p:cNvPr>
          <p:cNvSpPr>
            <a:spLocks noGrp="1"/>
          </p:cNvSpPr>
          <p:nvPr>
            <p:ph type="dt" sz="half" idx="10"/>
          </p:nvPr>
        </p:nvSpPr>
        <p:spPr/>
        <p:txBody>
          <a:bodyPr/>
          <a:lstStyle/>
          <a:p>
            <a:fld id="{FF165449-F494-43D0-BF56-A6AAA1295936}" type="datetimeFigureOut">
              <a:rPr lang="en-GB" smtClean="0"/>
              <a:t>30/04/2020</a:t>
            </a:fld>
            <a:endParaRPr lang="en-GB"/>
          </a:p>
        </p:txBody>
      </p:sp>
      <p:sp>
        <p:nvSpPr>
          <p:cNvPr id="6" name="Footer Placeholder 5">
            <a:extLst>
              <a:ext uri="{FF2B5EF4-FFF2-40B4-BE49-F238E27FC236}">
                <a16:creationId xmlns:a16="http://schemas.microsoft.com/office/drawing/2014/main" id="{25BFC955-09B6-4C46-A94B-36399E7F7D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6D10EF4-9E28-4D06-830C-5B6513704976}"/>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1016850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B17FC1-7462-4F55-BC78-7545F94DC5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C6FE95A-D64F-48EF-A13A-306B593E9D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F22690-6C0D-406F-B5F5-F518D62EC6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165449-F494-43D0-BF56-A6AAA1295936}" type="datetimeFigureOut">
              <a:rPr lang="en-GB" smtClean="0"/>
              <a:t>30/04/2020</a:t>
            </a:fld>
            <a:endParaRPr lang="en-GB"/>
          </a:p>
        </p:txBody>
      </p:sp>
      <p:sp>
        <p:nvSpPr>
          <p:cNvPr id="5" name="Footer Placeholder 4">
            <a:extLst>
              <a:ext uri="{FF2B5EF4-FFF2-40B4-BE49-F238E27FC236}">
                <a16:creationId xmlns:a16="http://schemas.microsoft.com/office/drawing/2014/main" id="{5DCF378D-97A8-46BA-A5CF-B505E4D9B5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DB21AB1-A867-44EE-93F2-352A252855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518DB3-D28E-4A5A-A07E-7997EFED4984}" type="slidenum">
              <a:rPr lang="en-GB" smtClean="0"/>
              <a:t>‹#›</a:t>
            </a:fld>
            <a:endParaRPr lang="en-GB"/>
          </a:p>
        </p:txBody>
      </p:sp>
    </p:spTree>
    <p:extLst>
      <p:ext uri="{BB962C8B-B14F-4D97-AF65-F5344CB8AC3E}">
        <p14:creationId xmlns:p14="http://schemas.microsoft.com/office/powerpoint/2010/main" val="3691704859"/>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2.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8.png"/><Relationship Id="rId4" Type="http://schemas.openxmlformats.org/officeDocument/2006/relationships/image" Target="../media/image16.tiff"/></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4637-31E3-4047-9111-40A3F5350761}"/>
              </a:ext>
            </a:extLst>
          </p:cNvPr>
          <p:cNvSpPr>
            <a:spLocks noGrp="1"/>
          </p:cNvSpPr>
          <p:nvPr>
            <p:ph type="ctrTitle"/>
          </p:nvPr>
        </p:nvSpPr>
        <p:spPr>
          <a:xfrm>
            <a:off x="1681942" y="-1"/>
            <a:ext cx="9144000" cy="1770611"/>
          </a:xfrm>
        </p:spPr>
        <p:txBody>
          <a:bodyPr>
            <a:normAutofit/>
          </a:bodyPr>
          <a:lstStyle/>
          <a:p>
            <a:r>
              <a:rPr lang="en-GB" sz="5400" b="1" dirty="0">
                <a:latin typeface="+mn-lt"/>
              </a:rPr>
              <a:t>TAMSAT-ALERT for Impact-Based Forecasting</a:t>
            </a:r>
          </a:p>
        </p:txBody>
      </p:sp>
      <p:sp>
        <p:nvSpPr>
          <p:cNvPr id="3" name="Subtitle 2">
            <a:extLst>
              <a:ext uri="{FF2B5EF4-FFF2-40B4-BE49-F238E27FC236}">
                <a16:creationId xmlns:a16="http://schemas.microsoft.com/office/drawing/2014/main" id="{FD91339A-E7B5-4DDD-A419-9805866FC865}"/>
              </a:ext>
            </a:extLst>
          </p:cNvPr>
          <p:cNvSpPr>
            <a:spLocks noGrp="1"/>
          </p:cNvSpPr>
          <p:nvPr>
            <p:ph type="subTitle" idx="1"/>
          </p:nvPr>
        </p:nvSpPr>
        <p:spPr>
          <a:xfrm>
            <a:off x="1524000" y="6212234"/>
            <a:ext cx="9144000" cy="512762"/>
          </a:xfrm>
        </p:spPr>
        <p:txBody>
          <a:bodyPr>
            <a:normAutofit/>
          </a:bodyPr>
          <a:lstStyle/>
          <a:p>
            <a:r>
              <a:rPr lang="en-GB" sz="2800" b="1" dirty="0"/>
              <a:t>Session 2: Methodology Part 2</a:t>
            </a:r>
          </a:p>
        </p:txBody>
      </p:sp>
      <p:pic>
        <p:nvPicPr>
          <p:cNvPr id="7" name="Picture 2" descr="BLEANSA: The makings of an evergreen agriculture info hub for ...">
            <a:extLst>
              <a:ext uri="{FF2B5EF4-FFF2-40B4-BE49-F238E27FC236}">
                <a16:creationId xmlns:a16="http://schemas.microsoft.com/office/drawing/2014/main" id="{B6F4E069-3C35-4E32-A7CE-BF35C71A69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12" r="13237" b="9605"/>
          <a:stretch/>
        </p:blipFill>
        <p:spPr bwMode="auto">
          <a:xfrm>
            <a:off x="6315183" y="1926589"/>
            <a:ext cx="5074374" cy="4129663"/>
          </a:xfrm>
          <a:prstGeom prst="rect">
            <a:avLst/>
          </a:prstGeom>
          <a:noFill/>
          <a:ln w="57150">
            <a:solidFill>
              <a:schemeClr val="bg1"/>
            </a:solidFill>
          </a:ln>
          <a:extLst>
            <a:ext uri="{909E8E84-426E-40DD-AFC4-6F175D3DCCD1}">
              <a14:hiddenFill xmlns:a14="http://schemas.microsoft.com/office/drawing/2010/main">
                <a:solidFill>
                  <a:srgbClr val="FFFFFF"/>
                </a:solidFill>
              </a14:hiddenFill>
            </a:ext>
          </a:extLst>
        </p:spPr>
      </p:pic>
      <p:pic>
        <p:nvPicPr>
          <p:cNvPr id="8" name="Picture 2" descr="Europe is planning humanitarian aid for Greece -- something ...">
            <a:extLst>
              <a:ext uri="{FF2B5EF4-FFF2-40B4-BE49-F238E27FC236}">
                <a16:creationId xmlns:a16="http://schemas.microsoft.com/office/drawing/2014/main" id="{0AD9EE2B-DE6D-43C7-8C4C-F671EE6B3C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57" r="735"/>
          <a:stretch/>
        </p:blipFill>
        <p:spPr bwMode="auto">
          <a:xfrm>
            <a:off x="921655" y="1926590"/>
            <a:ext cx="4955164" cy="4129663"/>
          </a:xfrm>
          <a:prstGeom prst="rect">
            <a:avLst/>
          </a:prstGeom>
          <a:noFill/>
          <a:ln w="57150">
            <a:solidFill>
              <a:schemeClr val="bg1"/>
            </a:solidFill>
          </a:ln>
          <a:extLst>
            <a:ext uri="{909E8E84-426E-40DD-AFC4-6F175D3DCCD1}">
              <a14:hiddenFill xmlns:a14="http://schemas.microsoft.com/office/drawing/2010/main">
                <a:solidFill>
                  <a:srgbClr val="FFFFFF"/>
                </a:solidFill>
              </a14:hiddenFill>
            </a:ext>
          </a:extLst>
        </p:spPr>
      </p:pic>
      <p:pic>
        <p:nvPicPr>
          <p:cNvPr id="1026" name="Picture 2" descr="Affiliations — Helen Greatrex">
            <a:extLst>
              <a:ext uri="{FF2B5EF4-FFF2-40B4-BE49-F238E27FC236}">
                <a16:creationId xmlns:a16="http://schemas.microsoft.com/office/drawing/2014/main" id="{78665407-3997-482F-A8B0-7ECEA149634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0264"/>
          <a:stretch/>
        </p:blipFill>
        <p:spPr bwMode="auto">
          <a:xfrm>
            <a:off x="334963" y="291680"/>
            <a:ext cx="1846618" cy="14789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ffiliations — Helen Greatrex">
            <a:extLst>
              <a:ext uri="{FF2B5EF4-FFF2-40B4-BE49-F238E27FC236}">
                <a16:creationId xmlns:a16="http://schemas.microsoft.com/office/drawing/2014/main" id="{4DB722EF-58DF-4AA0-AD69-BFC8B5515A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742"/>
          <a:stretch/>
        </p:blipFill>
        <p:spPr bwMode="auto">
          <a:xfrm>
            <a:off x="10668000" y="291680"/>
            <a:ext cx="1306322" cy="1478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794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ffiliations — Helen Greatrex">
            <a:extLst>
              <a:ext uri="{FF2B5EF4-FFF2-40B4-BE49-F238E27FC236}">
                <a16:creationId xmlns:a16="http://schemas.microsoft.com/office/drawing/2014/main" id="{B4F9040B-2463-4415-8304-6A4E908C6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9505" y="194384"/>
            <a:ext cx="1958109" cy="93679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recip_vs_smctot.png">
            <a:extLst>
              <a:ext uri="{FF2B5EF4-FFF2-40B4-BE49-F238E27FC236}">
                <a16:creationId xmlns:a16="http://schemas.microsoft.com/office/drawing/2014/main" id="{7DBA73C4-87FF-3344-91F8-169A2CAA9A46}"/>
              </a:ext>
            </a:extLst>
          </p:cNvPr>
          <p:cNvPicPr>
            <a:picLocks noChangeAspect="1"/>
          </p:cNvPicPr>
          <p:nvPr/>
        </p:nvPicPr>
        <p:blipFill rotWithShape="1">
          <a:blip r:embed="rId4">
            <a:extLst>
              <a:ext uri="{28A0092B-C50C-407E-A947-70E740481C1C}">
                <a14:useLocalDpi xmlns:a14="http://schemas.microsoft.com/office/drawing/2010/main" val="0"/>
              </a:ext>
            </a:extLst>
          </a:blip>
          <a:srcRect t="16433"/>
          <a:stretch/>
        </p:blipFill>
        <p:spPr>
          <a:xfrm>
            <a:off x="1092728" y="2430950"/>
            <a:ext cx="3560505" cy="2975418"/>
          </a:xfrm>
          <a:prstGeom prst="rect">
            <a:avLst/>
          </a:prstGeom>
        </p:spPr>
      </p:pic>
      <p:sp>
        <p:nvSpPr>
          <p:cNvPr id="15" name="TextBox 14">
            <a:extLst>
              <a:ext uri="{FF2B5EF4-FFF2-40B4-BE49-F238E27FC236}">
                <a16:creationId xmlns:a16="http://schemas.microsoft.com/office/drawing/2014/main" id="{F1FB0548-2B7D-3448-B7EA-9ED5E086CE9E}"/>
              </a:ext>
            </a:extLst>
          </p:cNvPr>
          <p:cNvSpPr txBox="1"/>
          <p:nvPr/>
        </p:nvSpPr>
        <p:spPr>
          <a:xfrm>
            <a:off x="6290049" y="1298049"/>
            <a:ext cx="4445007" cy="3108543"/>
          </a:xfrm>
          <a:prstGeom prst="rect">
            <a:avLst/>
          </a:prstGeom>
          <a:solidFill>
            <a:schemeClr val="bg1">
              <a:lumMod val="85000"/>
            </a:schemeClr>
          </a:solidFill>
        </p:spPr>
        <p:txBody>
          <a:bodyPr wrap="square" rtlCol="0">
            <a:spAutoFit/>
          </a:bodyPr>
          <a:lstStyle/>
          <a:p>
            <a:r>
              <a:rPr lang="en-US" sz="1400" b="1" dirty="0">
                <a:solidFill>
                  <a:srgbClr val="000000"/>
                </a:solidFill>
              </a:rPr>
              <a:t>The meteorological forecast is used to </a:t>
            </a:r>
            <a:r>
              <a:rPr lang="en-US" sz="1400" b="1" dirty="0" err="1">
                <a:solidFill>
                  <a:srgbClr val="000000"/>
                </a:solidFill>
              </a:rPr>
              <a:t>favour</a:t>
            </a:r>
            <a:r>
              <a:rPr lang="en-US" sz="1400" b="1" dirty="0">
                <a:solidFill>
                  <a:srgbClr val="000000"/>
                </a:solidFill>
              </a:rPr>
              <a:t> some ensemble members more than others. </a:t>
            </a:r>
          </a:p>
          <a:p>
            <a:pPr marL="285750" indent="-285750">
              <a:buFont typeface="Arial" panose="020B0604020202020204" pitchFamily="34" charset="0"/>
              <a:buChar char="•"/>
            </a:pPr>
            <a:r>
              <a:rPr lang="en-US" sz="1400" dirty="0"/>
              <a:t>Each analogue year (future weather) is weighted according to the meteorological variable being forecast. </a:t>
            </a:r>
          </a:p>
          <a:p>
            <a:pPr marL="342900" indent="-342900">
              <a:buFont typeface="Arial" charset="0"/>
              <a:buChar char="•"/>
            </a:pPr>
            <a:r>
              <a:rPr lang="en-US" sz="1400" dirty="0"/>
              <a:t>Disconnect between the meteorological variable being forecast and the metric being assessed will result in the meteorological forecast having less effect</a:t>
            </a:r>
          </a:p>
          <a:p>
            <a:pPr marL="342900" indent="-342900">
              <a:buFont typeface="Arial" charset="0"/>
              <a:buChar char="•"/>
            </a:pPr>
            <a:r>
              <a:rPr lang="en-US" sz="1400" dirty="0"/>
              <a:t>The soil moisture model is not forced directly with forecast model  output because forecast models are systematically biased, which makes it impossible to achieve continuity with forcing with</a:t>
            </a:r>
          </a:p>
          <a:p>
            <a:pPr marL="342900" indent="-342900">
              <a:buFont typeface="Arial" charset="0"/>
              <a:buChar char="•"/>
            </a:pPr>
            <a:r>
              <a:rPr lang="en-US" sz="1400" dirty="0"/>
              <a:t>Seasonal forecast can be implicitly downscaled to a point</a:t>
            </a:r>
            <a:endParaRPr lang="en-US" sz="1400" dirty="0">
              <a:solidFill>
                <a:schemeClr val="tx2"/>
              </a:solidFill>
            </a:endParaRPr>
          </a:p>
        </p:txBody>
      </p:sp>
      <p:sp>
        <p:nvSpPr>
          <p:cNvPr id="22" name="Title 1">
            <a:extLst>
              <a:ext uri="{FF2B5EF4-FFF2-40B4-BE49-F238E27FC236}">
                <a16:creationId xmlns:a16="http://schemas.microsoft.com/office/drawing/2014/main" id="{37BCB964-ACF4-BF4F-B0C8-6248F019ABF8}"/>
              </a:ext>
            </a:extLst>
          </p:cNvPr>
          <p:cNvSpPr>
            <a:spLocks noGrp="1"/>
          </p:cNvSpPr>
          <p:nvPr>
            <p:ph type="title"/>
          </p:nvPr>
        </p:nvSpPr>
        <p:spPr>
          <a:xfrm>
            <a:off x="329468" y="194384"/>
            <a:ext cx="11095037" cy="1319349"/>
          </a:xfrm>
        </p:spPr>
        <p:txBody>
          <a:bodyPr>
            <a:normAutofit/>
          </a:bodyPr>
          <a:lstStyle/>
          <a:p>
            <a:r>
              <a:rPr lang="en-GB" b="1" dirty="0">
                <a:latin typeface="+mn-lt"/>
              </a:rPr>
              <a:t>TAMSAT-ALERT: How does it work?</a:t>
            </a:r>
          </a:p>
        </p:txBody>
      </p:sp>
      <p:sp>
        <p:nvSpPr>
          <p:cNvPr id="2" name="TextBox 1">
            <a:extLst>
              <a:ext uri="{FF2B5EF4-FFF2-40B4-BE49-F238E27FC236}">
                <a16:creationId xmlns:a16="http://schemas.microsoft.com/office/drawing/2014/main" id="{A9DA904A-5DD7-B742-A03B-43836AFF09B2}"/>
              </a:ext>
            </a:extLst>
          </p:cNvPr>
          <p:cNvSpPr txBox="1"/>
          <p:nvPr/>
        </p:nvSpPr>
        <p:spPr>
          <a:xfrm>
            <a:off x="1811219" y="5240324"/>
            <a:ext cx="2400081" cy="369332"/>
          </a:xfrm>
          <a:prstGeom prst="rect">
            <a:avLst/>
          </a:prstGeom>
          <a:noFill/>
        </p:spPr>
        <p:txBody>
          <a:bodyPr wrap="none" rtlCol="0">
            <a:spAutoFit/>
          </a:bodyPr>
          <a:lstStyle/>
          <a:p>
            <a:r>
              <a:rPr lang="en-US" dirty="0">
                <a:solidFill>
                  <a:srgbClr val="FF0000"/>
                </a:solidFill>
              </a:rPr>
              <a:t>Meteorological variable</a:t>
            </a:r>
          </a:p>
        </p:txBody>
      </p:sp>
      <p:sp>
        <p:nvSpPr>
          <p:cNvPr id="16" name="TextBox 15">
            <a:extLst>
              <a:ext uri="{FF2B5EF4-FFF2-40B4-BE49-F238E27FC236}">
                <a16:creationId xmlns:a16="http://schemas.microsoft.com/office/drawing/2014/main" id="{68E052D2-9761-FF40-AFC1-B5416F4F6AC3}"/>
              </a:ext>
            </a:extLst>
          </p:cNvPr>
          <p:cNvSpPr txBox="1"/>
          <p:nvPr/>
        </p:nvSpPr>
        <p:spPr>
          <a:xfrm rot="16200000">
            <a:off x="-34279" y="3371777"/>
            <a:ext cx="1612301" cy="369332"/>
          </a:xfrm>
          <a:prstGeom prst="rect">
            <a:avLst/>
          </a:prstGeom>
          <a:noFill/>
        </p:spPr>
        <p:txBody>
          <a:bodyPr wrap="none" rtlCol="0">
            <a:spAutoFit/>
          </a:bodyPr>
          <a:lstStyle/>
          <a:p>
            <a:r>
              <a:rPr lang="en-US" dirty="0">
                <a:solidFill>
                  <a:srgbClr val="FF0000"/>
                </a:solidFill>
              </a:rPr>
              <a:t>Drought metric</a:t>
            </a:r>
          </a:p>
        </p:txBody>
      </p:sp>
      <p:pic>
        <p:nvPicPr>
          <p:cNvPr id="17" name="Picture 16">
            <a:extLst>
              <a:ext uri="{FF2B5EF4-FFF2-40B4-BE49-F238E27FC236}">
                <a16:creationId xmlns:a16="http://schemas.microsoft.com/office/drawing/2014/main" id="{F4FEF723-8B82-7D4C-906B-FD66C3C155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3947" y="4975961"/>
            <a:ext cx="1250954" cy="1267390"/>
          </a:xfrm>
          <a:prstGeom prst="rect">
            <a:avLst/>
          </a:prstGeom>
        </p:spPr>
      </p:pic>
      <p:pic>
        <p:nvPicPr>
          <p:cNvPr id="18" name="Picture 17">
            <a:extLst>
              <a:ext uri="{FF2B5EF4-FFF2-40B4-BE49-F238E27FC236}">
                <a16:creationId xmlns:a16="http://schemas.microsoft.com/office/drawing/2014/main" id="{8B729FA7-CCDB-AD49-9FD6-DBFDF195C002}"/>
              </a:ext>
            </a:extLst>
          </p:cNvPr>
          <p:cNvPicPr>
            <a:picLocks noChangeAspect="1"/>
          </p:cNvPicPr>
          <p:nvPr/>
        </p:nvPicPr>
        <p:blipFill>
          <a:blip r:embed="rId6"/>
          <a:stretch>
            <a:fillRect/>
          </a:stretch>
        </p:blipFill>
        <p:spPr>
          <a:xfrm>
            <a:off x="175914" y="1298049"/>
            <a:ext cx="1561248" cy="1348586"/>
          </a:xfrm>
          <a:prstGeom prst="rect">
            <a:avLst/>
          </a:prstGeom>
        </p:spPr>
      </p:pic>
      <p:pic>
        <p:nvPicPr>
          <p:cNvPr id="10" name="Picture 9" descr="smc_totweights_ts.png">
            <a:extLst>
              <a:ext uri="{FF2B5EF4-FFF2-40B4-BE49-F238E27FC236}">
                <a16:creationId xmlns:a16="http://schemas.microsoft.com/office/drawing/2014/main" id="{29FB344F-364E-1640-983C-3ABB4C7867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52204" y="4410293"/>
            <a:ext cx="2194749" cy="2194749"/>
          </a:xfrm>
          <a:prstGeom prst="rect">
            <a:avLst/>
          </a:prstGeom>
        </p:spPr>
      </p:pic>
    </p:spTree>
    <p:extLst>
      <p:ext uri="{BB962C8B-B14F-4D97-AF65-F5344CB8AC3E}">
        <p14:creationId xmlns:p14="http://schemas.microsoft.com/office/powerpoint/2010/main" val="1165797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ffiliations — Helen Greatrex">
            <a:extLst>
              <a:ext uri="{FF2B5EF4-FFF2-40B4-BE49-F238E27FC236}">
                <a16:creationId xmlns:a16="http://schemas.microsoft.com/office/drawing/2014/main" id="{B4F9040B-2463-4415-8304-6A4E908C6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9505" y="194384"/>
            <a:ext cx="1958109" cy="936793"/>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
            <a:extLst>
              <a:ext uri="{FF2B5EF4-FFF2-40B4-BE49-F238E27FC236}">
                <a16:creationId xmlns:a16="http://schemas.microsoft.com/office/drawing/2014/main" id="{37BCB964-ACF4-BF4F-B0C8-6248F019ABF8}"/>
              </a:ext>
            </a:extLst>
          </p:cNvPr>
          <p:cNvSpPr>
            <a:spLocks noGrp="1"/>
          </p:cNvSpPr>
          <p:nvPr>
            <p:ph type="title"/>
          </p:nvPr>
        </p:nvSpPr>
        <p:spPr>
          <a:xfrm>
            <a:off x="329468" y="194384"/>
            <a:ext cx="11095037" cy="1319349"/>
          </a:xfrm>
        </p:spPr>
        <p:txBody>
          <a:bodyPr>
            <a:normAutofit/>
          </a:bodyPr>
          <a:lstStyle/>
          <a:p>
            <a:r>
              <a:rPr lang="en-GB" b="1" dirty="0">
                <a:latin typeface="+mn-lt"/>
              </a:rPr>
              <a:t>Key points</a:t>
            </a:r>
          </a:p>
        </p:txBody>
      </p:sp>
      <p:sp>
        <p:nvSpPr>
          <p:cNvPr id="3" name="TextBox 2">
            <a:extLst>
              <a:ext uri="{FF2B5EF4-FFF2-40B4-BE49-F238E27FC236}">
                <a16:creationId xmlns:a16="http://schemas.microsoft.com/office/drawing/2014/main" id="{ED17FFDC-DF21-A849-96E7-0F164A69547C}"/>
              </a:ext>
            </a:extLst>
          </p:cNvPr>
          <p:cNvSpPr txBox="1"/>
          <p:nvPr/>
        </p:nvSpPr>
        <p:spPr>
          <a:xfrm>
            <a:off x="767495" y="1364776"/>
            <a:ext cx="10508777" cy="5324535"/>
          </a:xfrm>
          <a:prstGeom prst="rect">
            <a:avLst/>
          </a:prstGeom>
          <a:noFill/>
        </p:spPr>
        <p:txBody>
          <a:bodyPr wrap="square" rtlCol="0">
            <a:spAutoFit/>
          </a:bodyPr>
          <a:lstStyle/>
          <a:p>
            <a:pPr marL="285750" indent="-285750">
              <a:buFont typeface="Arial" panose="020B0604020202020204" pitchFamily="34" charset="0"/>
              <a:buChar char="•"/>
            </a:pPr>
            <a:r>
              <a:rPr lang="en-US" sz="2000" dirty="0"/>
              <a:t>Agricultural risk depends on the evolution of environmental conditions over a period of time, ranging from days to months. In season risk assessments thus need to account for both what has happened so far during our period of interest (for example, our growing season) and what may happen in the remainder of the season</a:t>
            </a:r>
          </a:p>
          <a:p>
            <a:pPr marL="285750" indent="-285750">
              <a:buFont typeface="Arial" panose="020B0604020202020204" pitchFamily="34" charset="0"/>
              <a:buChar char="•"/>
            </a:pPr>
            <a:r>
              <a:rPr lang="en-US" sz="2000" dirty="0"/>
              <a:t>Risk assessments also need to account for regional variation in climate</a:t>
            </a:r>
          </a:p>
          <a:p>
            <a:pPr marL="285750" indent="-285750">
              <a:buFont typeface="Arial" panose="020B0604020202020204" pitchFamily="34" charset="0"/>
              <a:buChar char="•"/>
            </a:pPr>
            <a:r>
              <a:rPr lang="en-US" sz="2000" dirty="0"/>
              <a:t>People responsible for early warning need a method for combining multiple sources of information into objective and quantitative assessments of risk. This is a key element of impact-based forecasting. </a:t>
            </a:r>
          </a:p>
          <a:p>
            <a:pPr marL="285750" indent="-285750">
              <a:buFont typeface="Arial" panose="020B0604020202020204" pitchFamily="34" charset="0"/>
              <a:buChar char="•"/>
            </a:pPr>
            <a:r>
              <a:rPr lang="en-US" sz="2000" dirty="0"/>
              <a:t>TAMSAT-ALERT meets these requirements by addressing our initial question:  </a:t>
            </a:r>
          </a:p>
          <a:p>
            <a:pPr marL="285750" indent="-285750">
              <a:buFont typeface="Arial" panose="020B0604020202020204" pitchFamily="34" charset="0"/>
              <a:buChar char="•"/>
            </a:pPr>
            <a:endParaRPr lang="en-US" sz="2000" dirty="0">
              <a:latin typeface="Gill Sans"/>
              <a:cs typeface="Gill Sans"/>
            </a:endParaRPr>
          </a:p>
          <a:p>
            <a:pPr lvl="2"/>
            <a:r>
              <a:rPr lang="en-US" sz="2000" b="1" dirty="0">
                <a:latin typeface="Gill Sans"/>
                <a:cs typeface="Gill Sans"/>
              </a:rPr>
              <a:t>Given the climatology, state of the land surface, stage of the rainy season and meteorological forecast, what is the probability of some adverse event?</a:t>
            </a:r>
          </a:p>
          <a:p>
            <a:pPr marL="285750" indent="-285750">
              <a:buFont typeface="Arial" panose="020B0604020202020204" pitchFamily="34" charset="0"/>
              <a:buChar char="•"/>
            </a:pPr>
            <a:endParaRPr lang="en-US" sz="2000" dirty="0">
              <a:latin typeface="Gill Sans"/>
              <a:cs typeface="Gill Sans"/>
            </a:endParaRPr>
          </a:p>
          <a:p>
            <a:pPr marL="285750" indent="-285750">
              <a:buFont typeface="Arial" panose="020B0604020202020204" pitchFamily="34" charset="0"/>
              <a:buChar char="•"/>
            </a:pPr>
            <a:r>
              <a:rPr lang="en-US" sz="2000" dirty="0">
                <a:latin typeface="Gill Sans"/>
                <a:cs typeface="Gill Sans"/>
              </a:rPr>
              <a:t>We are working with many meteorological services, and other authorities in Africa to develop their capacity to use and generate TAMSAT-ALERT forecasts. If you want to use this system, please get in touch! </a:t>
            </a:r>
          </a:p>
        </p:txBody>
      </p:sp>
    </p:spTree>
    <p:extLst>
      <p:ext uri="{BB962C8B-B14F-4D97-AF65-F5344CB8AC3E}">
        <p14:creationId xmlns:p14="http://schemas.microsoft.com/office/powerpoint/2010/main" val="1872410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79DD74A-2BDF-ED49-9C19-B1C56F4D6ED4}"/>
              </a:ext>
            </a:extLst>
          </p:cNvPr>
          <p:cNvSpPr>
            <a:spLocks noGrp="1"/>
          </p:cNvSpPr>
          <p:nvPr>
            <p:ph type="title"/>
          </p:nvPr>
        </p:nvSpPr>
        <p:spPr>
          <a:xfrm>
            <a:off x="334962" y="0"/>
            <a:ext cx="11095037" cy="1319349"/>
          </a:xfrm>
        </p:spPr>
        <p:txBody>
          <a:bodyPr/>
          <a:lstStyle/>
          <a:p>
            <a:r>
              <a:rPr lang="en-GB" b="1" dirty="0">
                <a:latin typeface="+mn-lt"/>
              </a:rPr>
              <a:t>Next steps</a:t>
            </a:r>
          </a:p>
        </p:txBody>
      </p:sp>
      <p:sp>
        <p:nvSpPr>
          <p:cNvPr id="2" name="TextBox 1">
            <a:extLst>
              <a:ext uri="{FF2B5EF4-FFF2-40B4-BE49-F238E27FC236}">
                <a16:creationId xmlns:a16="http://schemas.microsoft.com/office/drawing/2014/main" id="{572A85AA-EA7E-1041-B695-227F467BE035}"/>
              </a:ext>
            </a:extLst>
          </p:cNvPr>
          <p:cNvSpPr txBox="1"/>
          <p:nvPr/>
        </p:nvSpPr>
        <p:spPr>
          <a:xfrm>
            <a:off x="1057835" y="1319349"/>
            <a:ext cx="9914965"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t>Do the multiple-choice quiz to cement your understanding</a:t>
            </a:r>
          </a:p>
          <a:p>
            <a:pPr marL="285750" indent="-285750">
              <a:buFont typeface="Arial" panose="020B0604020202020204" pitchFamily="34" charset="0"/>
              <a:buChar char="•"/>
            </a:pPr>
            <a:r>
              <a:rPr lang="en-US" sz="3600" dirty="0"/>
              <a:t>Explore the additional reading and other resources listed in the ‘Additional resources’ document</a:t>
            </a:r>
          </a:p>
          <a:p>
            <a:pPr marL="285750" indent="-285750">
              <a:buFont typeface="Arial" panose="020B0604020202020204" pitchFamily="34" charset="0"/>
              <a:buChar char="•"/>
            </a:pPr>
            <a:r>
              <a:rPr lang="en-US" sz="3600" dirty="0"/>
              <a:t>Ask the TAMSAT team any questions you have [</a:t>
            </a:r>
            <a:r>
              <a:rPr lang="en-US" sz="3600" dirty="0" err="1"/>
              <a:t>e.c.l.black@reading.ac.uk</a:t>
            </a:r>
            <a:r>
              <a:rPr lang="en-US" sz="3600" dirty="0"/>
              <a:t>]</a:t>
            </a:r>
          </a:p>
        </p:txBody>
      </p:sp>
    </p:spTree>
    <p:extLst>
      <p:ext uri="{BB962C8B-B14F-4D97-AF65-F5344CB8AC3E}">
        <p14:creationId xmlns:p14="http://schemas.microsoft.com/office/powerpoint/2010/main" val="2859421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90C4-B8EA-416F-A850-DA2F2B8C4DEA}"/>
              </a:ext>
            </a:extLst>
          </p:cNvPr>
          <p:cNvSpPr>
            <a:spLocks noGrp="1"/>
          </p:cNvSpPr>
          <p:nvPr>
            <p:ph type="title"/>
          </p:nvPr>
        </p:nvSpPr>
        <p:spPr>
          <a:xfrm>
            <a:off x="334963" y="0"/>
            <a:ext cx="10515600" cy="1325563"/>
          </a:xfrm>
        </p:spPr>
        <p:txBody>
          <a:bodyPr/>
          <a:lstStyle/>
          <a:p>
            <a:r>
              <a:rPr lang="en-GB" b="1" dirty="0">
                <a:latin typeface="+mn-lt"/>
              </a:rPr>
              <a:t>Learning</a:t>
            </a:r>
            <a:r>
              <a:rPr lang="en-GB" dirty="0"/>
              <a:t> </a:t>
            </a:r>
            <a:r>
              <a:rPr lang="en-GB" b="1" dirty="0">
                <a:latin typeface="+mn-lt"/>
              </a:rPr>
              <a:t>objectives</a:t>
            </a:r>
          </a:p>
        </p:txBody>
      </p:sp>
      <p:sp>
        <p:nvSpPr>
          <p:cNvPr id="3" name="Content Placeholder 2">
            <a:extLst>
              <a:ext uri="{FF2B5EF4-FFF2-40B4-BE49-F238E27FC236}">
                <a16:creationId xmlns:a16="http://schemas.microsoft.com/office/drawing/2014/main" id="{0AB38195-7A98-4D45-BF15-2B280D6AC1A1}"/>
              </a:ext>
            </a:extLst>
          </p:cNvPr>
          <p:cNvSpPr>
            <a:spLocks noGrp="1"/>
          </p:cNvSpPr>
          <p:nvPr>
            <p:ph idx="1"/>
          </p:nvPr>
        </p:nvSpPr>
        <p:spPr>
          <a:xfrm>
            <a:off x="334962" y="1325563"/>
            <a:ext cx="11593801" cy="4351338"/>
          </a:xfrm>
        </p:spPr>
        <p:txBody>
          <a:bodyPr>
            <a:normAutofit/>
          </a:bodyPr>
          <a:lstStyle/>
          <a:p>
            <a:pPr marL="514350" lvl="0" indent="-514350">
              <a:lnSpc>
                <a:spcPct val="150000"/>
              </a:lnSpc>
              <a:buFont typeface="+mj-lt"/>
              <a:buAutoNum type="arabicPeriod"/>
            </a:pPr>
            <a:r>
              <a:rPr lang="en-US" sz="2400" dirty="0"/>
              <a:t>Explain TAMSAT-ALERT soil moisture and WRSI as a drought impact-relevant metric</a:t>
            </a:r>
            <a:endParaRPr lang="en-GB" sz="2400" dirty="0"/>
          </a:p>
          <a:p>
            <a:pPr marL="514350" lvl="0" indent="-514350">
              <a:lnSpc>
                <a:spcPct val="150000"/>
              </a:lnSpc>
              <a:buFont typeface="+mj-lt"/>
              <a:buAutoNum type="arabicPeriod"/>
            </a:pPr>
            <a:r>
              <a:rPr lang="en-US" sz="2400" dirty="0"/>
              <a:t>Understand modelling of soil moisture and WRSI</a:t>
            </a:r>
            <a:endParaRPr lang="en-GB" sz="2400" dirty="0"/>
          </a:p>
          <a:p>
            <a:pPr marL="514350" lvl="0" indent="-514350">
              <a:lnSpc>
                <a:spcPct val="150000"/>
              </a:lnSpc>
              <a:buFont typeface="+mj-lt"/>
              <a:buAutoNum type="arabicPeriod"/>
            </a:pPr>
            <a:r>
              <a:rPr lang="en-US" sz="2400" dirty="0">
                <a:solidFill>
                  <a:srgbClr val="FF0000"/>
                </a:solidFill>
              </a:rPr>
              <a:t>Understanding TAMSAT-ALERT approach to forecasting</a:t>
            </a:r>
            <a:endParaRPr lang="en-GB" sz="2400" dirty="0">
              <a:solidFill>
                <a:srgbClr val="FF0000"/>
              </a:solidFill>
            </a:endParaRPr>
          </a:p>
          <a:p>
            <a:pPr marL="514350" lvl="0" indent="-514350">
              <a:lnSpc>
                <a:spcPct val="150000"/>
              </a:lnSpc>
              <a:buFont typeface="+mj-lt"/>
              <a:buAutoNum type="arabicPeriod"/>
            </a:pPr>
            <a:r>
              <a:rPr lang="en-US" sz="2400" dirty="0"/>
              <a:t>Ability to interpret TAMSAT-ALERT soil moisture and WRSI forecasts</a:t>
            </a:r>
            <a:endParaRPr lang="en-GB" sz="2400" dirty="0"/>
          </a:p>
          <a:p>
            <a:pPr marL="514350" lvl="0" indent="-514350">
              <a:lnSpc>
                <a:spcPct val="150000"/>
              </a:lnSpc>
              <a:buFont typeface="+mj-lt"/>
              <a:buAutoNum type="arabicPeriod"/>
            </a:pPr>
            <a:r>
              <a:rPr lang="en-US" sz="2400" dirty="0"/>
              <a:t>Ability to produce TAMSAT-ALERT forecast plots and/or bulletins</a:t>
            </a:r>
          </a:p>
        </p:txBody>
      </p:sp>
      <p:pic>
        <p:nvPicPr>
          <p:cNvPr id="6" name="Picture 2" descr="Affiliations — Helen Greatrex">
            <a:extLst>
              <a:ext uri="{FF2B5EF4-FFF2-40B4-BE49-F238E27FC236}">
                <a16:creationId xmlns:a16="http://schemas.microsoft.com/office/drawing/2014/main" id="{B4F9040B-2463-4415-8304-6A4E908C6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9505" y="194384"/>
            <a:ext cx="1958109" cy="936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482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90C4-B8EA-416F-A850-DA2F2B8C4DEA}"/>
              </a:ext>
            </a:extLst>
          </p:cNvPr>
          <p:cNvSpPr>
            <a:spLocks noGrp="1"/>
          </p:cNvSpPr>
          <p:nvPr>
            <p:ph type="title"/>
          </p:nvPr>
        </p:nvSpPr>
        <p:spPr>
          <a:xfrm>
            <a:off x="334962" y="0"/>
            <a:ext cx="11095037" cy="1319349"/>
          </a:xfrm>
        </p:spPr>
        <p:txBody>
          <a:bodyPr/>
          <a:lstStyle/>
          <a:p>
            <a:r>
              <a:rPr lang="en-GB" b="1" dirty="0">
                <a:latin typeface="+mn-lt"/>
              </a:rPr>
              <a:t>Approaches to early warning:</a:t>
            </a:r>
            <a:br>
              <a:rPr lang="en-GB" b="1" dirty="0">
                <a:latin typeface="+mn-lt"/>
              </a:rPr>
            </a:br>
            <a:r>
              <a:rPr lang="en-GB" b="1" dirty="0">
                <a:latin typeface="+mn-lt"/>
              </a:rPr>
              <a:t>Monitoring of environmental conditions</a:t>
            </a:r>
          </a:p>
        </p:txBody>
      </p:sp>
      <p:pic>
        <p:nvPicPr>
          <p:cNvPr id="6" name="Picture 2" descr="Affiliations — Helen Greatrex">
            <a:extLst>
              <a:ext uri="{FF2B5EF4-FFF2-40B4-BE49-F238E27FC236}">
                <a16:creationId xmlns:a16="http://schemas.microsoft.com/office/drawing/2014/main" id="{B4F9040B-2463-4415-8304-6A4E908C6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9505" y="194384"/>
            <a:ext cx="1958109" cy="9367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7A23F1F-722C-514F-94D8-82B8B006D9F2}"/>
              </a:ext>
            </a:extLst>
          </p:cNvPr>
          <p:cNvPicPr>
            <a:picLocks noChangeAspect="1"/>
          </p:cNvPicPr>
          <p:nvPr/>
        </p:nvPicPr>
        <p:blipFill>
          <a:blip r:embed="rId4"/>
          <a:stretch>
            <a:fillRect/>
          </a:stretch>
        </p:blipFill>
        <p:spPr>
          <a:xfrm>
            <a:off x="3820023" y="4010370"/>
            <a:ext cx="3851920" cy="2490659"/>
          </a:xfrm>
          <a:prstGeom prst="rect">
            <a:avLst/>
          </a:prstGeom>
        </p:spPr>
      </p:pic>
      <p:grpSp>
        <p:nvGrpSpPr>
          <p:cNvPr id="13" name="Group 12">
            <a:extLst>
              <a:ext uri="{FF2B5EF4-FFF2-40B4-BE49-F238E27FC236}">
                <a16:creationId xmlns:a16="http://schemas.microsoft.com/office/drawing/2014/main" id="{245ED588-0F58-2741-9727-808722940CEA}"/>
              </a:ext>
            </a:extLst>
          </p:cNvPr>
          <p:cNvGrpSpPr/>
          <p:nvPr/>
        </p:nvGrpSpPr>
        <p:grpSpPr>
          <a:xfrm>
            <a:off x="7788314" y="1319349"/>
            <a:ext cx="2397562" cy="2996952"/>
            <a:chOff x="5292080" y="1916832"/>
            <a:chExt cx="2397562" cy="2996952"/>
          </a:xfrm>
        </p:grpSpPr>
        <p:pic>
          <p:nvPicPr>
            <p:cNvPr id="14" name="Picture 13">
              <a:extLst>
                <a:ext uri="{FF2B5EF4-FFF2-40B4-BE49-F238E27FC236}">
                  <a16:creationId xmlns:a16="http://schemas.microsoft.com/office/drawing/2014/main" id="{0D62D285-B0AB-C147-B36C-3D2FD0D663D5}"/>
                </a:ext>
              </a:extLst>
            </p:cNvPr>
            <p:cNvPicPr>
              <a:picLocks noChangeAspect="1"/>
            </p:cNvPicPr>
            <p:nvPr/>
          </p:nvPicPr>
          <p:blipFill>
            <a:blip r:embed="rId5"/>
            <a:stretch>
              <a:fillRect/>
            </a:stretch>
          </p:blipFill>
          <p:spPr>
            <a:xfrm>
              <a:off x="5292080" y="1916832"/>
              <a:ext cx="2397562" cy="2996952"/>
            </a:xfrm>
            <a:prstGeom prst="rect">
              <a:avLst/>
            </a:prstGeom>
          </p:spPr>
        </p:pic>
        <p:sp>
          <p:nvSpPr>
            <p:cNvPr id="15" name="TextBox 14">
              <a:extLst>
                <a:ext uri="{FF2B5EF4-FFF2-40B4-BE49-F238E27FC236}">
                  <a16:creationId xmlns:a16="http://schemas.microsoft.com/office/drawing/2014/main" id="{53D894C2-EA5A-3C48-8780-D726D3A2029D}"/>
                </a:ext>
              </a:extLst>
            </p:cNvPr>
            <p:cNvSpPr txBox="1"/>
            <p:nvPr/>
          </p:nvSpPr>
          <p:spPr>
            <a:xfrm>
              <a:off x="5577822" y="4293096"/>
              <a:ext cx="1082410" cy="353174"/>
            </a:xfrm>
            <a:prstGeom prst="rect">
              <a:avLst/>
            </a:prstGeom>
            <a:noFill/>
          </p:spPr>
          <p:txBody>
            <a:bodyPr wrap="none" rtlCol="0">
              <a:spAutoFit/>
            </a:bodyPr>
            <a:lstStyle/>
            <a:p>
              <a:r>
                <a:rPr lang="en-US" dirty="0">
                  <a:solidFill>
                    <a:srgbClr val="000000"/>
                  </a:solidFill>
                </a:rPr>
                <a:t>TAMSAT</a:t>
              </a:r>
            </a:p>
          </p:txBody>
        </p:sp>
      </p:grpSp>
      <p:pic>
        <p:nvPicPr>
          <p:cNvPr id="3" name="Picture 2">
            <a:extLst>
              <a:ext uri="{FF2B5EF4-FFF2-40B4-BE49-F238E27FC236}">
                <a16:creationId xmlns:a16="http://schemas.microsoft.com/office/drawing/2014/main" id="{08069699-3181-7F4E-85C4-AB8F905572F0}"/>
              </a:ext>
            </a:extLst>
          </p:cNvPr>
          <p:cNvPicPr>
            <a:picLocks noChangeAspect="1"/>
          </p:cNvPicPr>
          <p:nvPr/>
        </p:nvPicPr>
        <p:blipFill>
          <a:blip r:embed="rId6"/>
          <a:stretch>
            <a:fillRect/>
          </a:stretch>
        </p:blipFill>
        <p:spPr>
          <a:xfrm>
            <a:off x="334962" y="1348998"/>
            <a:ext cx="4956469" cy="2410370"/>
          </a:xfrm>
          <a:prstGeom prst="rect">
            <a:avLst/>
          </a:prstGeom>
        </p:spPr>
      </p:pic>
      <p:sp>
        <p:nvSpPr>
          <p:cNvPr id="16" name="TextBox 15">
            <a:extLst>
              <a:ext uri="{FF2B5EF4-FFF2-40B4-BE49-F238E27FC236}">
                <a16:creationId xmlns:a16="http://schemas.microsoft.com/office/drawing/2014/main" id="{0DA050B3-2DCF-FC46-85D8-0BFD51ECA5F0}"/>
              </a:ext>
            </a:extLst>
          </p:cNvPr>
          <p:cNvSpPr txBox="1"/>
          <p:nvPr/>
        </p:nvSpPr>
        <p:spPr>
          <a:xfrm>
            <a:off x="3142654" y="2988231"/>
            <a:ext cx="1158202" cy="369332"/>
          </a:xfrm>
          <a:prstGeom prst="rect">
            <a:avLst/>
          </a:prstGeom>
          <a:noFill/>
        </p:spPr>
        <p:txBody>
          <a:bodyPr wrap="none" rtlCol="0">
            <a:spAutoFit/>
          </a:bodyPr>
          <a:lstStyle/>
          <a:p>
            <a:r>
              <a:rPr lang="en-US" dirty="0" err="1">
                <a:solidFill>
                  <a:srgbClr val="000000"/>
                </a:solidFill>
              </a:rPr>
              <a:t>Rainwatch</a:t>
            </a:r>
            <a:endParaRPr lang="en-US" dirty="0">
              <a:solidFill>
                <a:srgbClr val="000000"/>
              </a:solidFill>
            </a:endParaRPr>
          </a:p>
        </p:txBody>
      </p:sp>
      <p:sp>
        <p:nvSpPr>
          <p:cNvPr id="18" name="TextBox 17">
            <a:extLst>
              <a:ext uri="{FF2B5EF4-FFF2-40B4-BE49-F238E27FC236}">
                <a16:creationId xmlns:a16="http://schemas.microsoft.com/office/drawing/2014/main" id="{F0FD4BCD-56D8-1148-BC50-CF4B1A0B7324}"/>
              </a:ext>
            </a:extLst>
          </p:cNvPr>
          <p:cNvSpPr txBox="1"/>
          <p:nvPr/>
        </p:nvSpPr>
        <p:spPr>
          <a:xfrm>
            <a:off x="7788314" y="5360615"/>
            <a:ext cx="3247427" cy="369332"/>
          </a:xfrm>
          <a:prstGeom prst="rect">
            <a:avLst/>
          </a:prstGeom>
          <a:noFill/>
        </p:spPr>
        <p:txBody>
          <a:bodyPr wrap="none" rtlCol="0">
            <a:spAutoFit/>
          </a:bodyPr>
          <a:lstStyle/>
          <a:p>
            <a:r>
              <a:rPr lang="en-US" dirty="0">
                <a:solidFill>
                  <a:srgbClr val="000000"/>
                </a:solidFill>
              </a:rPr>
              <a:t>FEWSNET early warning explorer</a:t>
            </a:r>
          </a:p>
        </p:txBody>
      </p:sp>
    </p:spTree>
    <p:extLst>
      <p:ext uri="{BB962C8B-B14F-4D97-AF65-F5344CB8AC3E}">
        <p14:creationId xmlns:p14="http://schemas.microsoft.com/office/powerpoint/2010/main" val="3388769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90C4-B8EA-416F-A850-DA2F2B8C4DEA}"/>
              </a:ext>
            </a:extLst>
          </p:cNvPr>
          <p:cNvSpPr>
            <a:spLocks noGrp="1"/>
          </p:cNvSpPr>
          <p:nvPr>
            <p:ph type="title"/>
          </p:nvPr>
        </p:nvSpPr>
        <p:spPr>
          <a:xfrm>
            <a:off x="334962" y="0"/>
            <a:ext cx="11095037" cy="1319349"/>
          </a:xfrm>
        </p:spPr>
        <p:txBody>
          <a:bodyPr/>
          <a:lstStyle/>
          <a:p>
            <a:r>
              <a:rPr lang="en-GB" b="1" dirty="0">
                <a:latin typeface="+mn-lt"/>
              </a:rPr>
              <a:t>Approaches to early warning:</a:t>
            </a:r>
            <a:br>
              <a:rPr lang="en-GB" b="1" dirty="0">
                <a:latin typeface="+mn-lt"/>
              </a:rPr>
            </a:br>
            <a:r>
              <a:rPr lang="en-GB" b="1" dirty="0">
                <a:latin typeface="+mn-lt"/>
              </a:rPr>
              <a:t>Snapshot of soil moisture</a:t>
            </a:r>
          </a:p>
        </p:txBody>
      </p:sp>
      <p:pic>
        <p:nvPicPr>
          <p:cNvPr id="6" name="Picture 2" descr="Affiliations — Helen Greatrex">
            <a:extLst>
              <a:ext uri="{FF2B5EF4-FFF2-40B4-BE49-F238E27FC236}">
                <a16:creationId xmlns:a16="http://schemas.microsoft.com/office/drawing/2014/main" id="{B4F9040B-2463-4415-8304-6A4E908C6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9505" y="194384"/>
            <a:ext cx="1958109" cy="936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CAA1688-D916-2D43-AC37-963BEBB7BAC4}"/>
              </a:ext>
            </a:extLst>
          </p:cNvPr>
          <p:cNvPicPr>
            <a:picLocks noChangeAspect="1"/>
          </p:cNvPicPr>
          <p:nvPr/>
        </p:nvPicPr>
        <p:blipFill rotWithShape="1">
          <a:blip r:embed="rId4"/>
          <a:srcRect l="19183" t="5264"/>
          <a:stretch/>
        </p:blipFill>
        <p:spPr>
          <a:xfrm>
            <a:off x="6728824" y="2359160"/>
            <a:ext cx="3168352" cy="2887629"/>
          </a:xfrm>
          <a:prstGeom prst="rect">
            <a:avLst/>
          </a:prstGeom>
        </p:spPr>
      </p:pic>
      <p:pic>
        <p:nvPicPr>
          <p:cNvPr id="16" name="Picture 15">
            <a:extLst>
              <a:ext uri="{FF2B5EF4-FFF2-40B4-BE49-F238E27FC236}">
                <a16:creationId xmlns:a16="http://schemas.microsoft.com/office/drawing/2014/main" id="{737E616D-B355-C54C-9764-856917092637}"/>
              </a:ext>
            </a:extLst>
          </p:cNvPr>
          <p:cNvPicPr>
            <a:picLocks noChangeAspect="1"/>
          </p:cNvPicPr>
          <p:nvPr/>
        </p:nvPicPr>
        <p:blipFill rotWithShape="1">
          <a:blip r:embed="rId5"/>
          <a:srcRect t="26502"/>
          <a:stretch/>
        </p:blipFill>
        <p:spPr>
          <a:xfrm>
            <a:off x="4496051" y="4087352"/>
            <a:ext cx="2232773" cy="1025667"/>
          </a:xfrm>
          <a:prstGeom prst="rect">
            <a:avLst/>
          </a:prstGeom>
        </p:spPr>
      </p:pic>
      <p:sp>
        <p:nvSpPr>
          <p:cNvPr id="17" name="TextBox 16">
            <a:extLst>
              <a:ext uri="{FF2B5EF4-FFF2-40B4-BE49-F238E27FC236}">
                <a16:creationId xmlns:a16="http://schemas.microsoft.com/office/drawing/2014/main" id="{62B93184-EC16-B342-AB05-65C68A19622A}"/>
              </a:ext>
            </a:extLst>
          </p:cNvPr>
          <p:cNvSpPr txBox="1"/>
          <p:nvPr/>
        </p:nvSpPr>
        <p:spPr>
          <a:xfrm>
            <a:off x="1400232" y="1639080"/>
            <a:ext cx="2448272" cy="353174"/>
          </a:xfrm>
          <a:prstGeom prst="rect">
            <a:avLst/>
          </a:prstGeom>
          <a:noFill/>
        </p:spPr>
        <p:txBody>
          <a:bodyPr wrap="square" rtlCol="0">
            <a:spAutoFit/>
          </a:bodyPr>
          <a:lstStyle/>
          <a:p>
            <a:r>
              <a:rPr lang="en-US" b="1" dirty="0">
                <a:solidFill>
                  <a:srgbClr val="000000"/>
                </a:solidFill>
              </a:rPr>
              <a:t>Meteorological input</a:t>
            </a:r>
          </a:p>
        </p:txBody>
      </p:sp>
      <p:pic>
        <p:nvPicPr>
          <p:cNvPr id="18" name="Picture 17">
            <a:extLst>
              <a:ext uri="{FF2B5EF4-FFF2-40B4-BE49-F238E27FC236}">
                <a16:creationId xmlns:a16="http://schemas.microsoft.com/office/drawing/2014/main" id="{1072E1BE-BDFC-7F49-82F9-855977AFB672}"/>
              </a:ext>
            </a:extLst>
          </p:cNvPr>
          <p:cNvPicPr>
            <a:picLocks noChangeAspect="1"/>
          </p:cNvPicPr>
          <p:nvPr/>
        </p:nvPicPr>
        <p:blipFill>
          <a:blip r:embed="rId6"/>
          <a:stretch>
            <a:fillRect/>
          </a:stretch>
        </p:blipFill>
        <p:spPr>
          <a:xfrm>
            <a:off x="1400232" y="2395163"/>
            <a:ext cx="3024336" cy="3780421"/>
          </a:xfrm>
          <a:prstGeom prst="rect">
            <a:avLst/>
          </a:prstGeom>
        </p:spPr>
      </p:pic>
      <p:sp>
        <p:nvSpPr>
          <p:cNvPr id="19" name="Right Arrow 18">
            <a:extLst>
              <a:ext uri="{FF2B5EF4-FFF2-40B4-BE49-F238E27FC236}">
                <a16:creationId xmlns:a16="http://schemas.microsoft.com/office/drawing/2014/main" id="{3BBB85E3-370C-2A4C-B1E4-26783083C0C2}"/>
              </a:ext>
            </a:extLst>
          </p:cNvPr>
          <p:cNvSpPr/>
          <p:nvPr/>
        </p:nvSpPr>
        <p:spPr bwMode="auto">
          <a:xfrm>
            <a:off x="4640592" y="3655304"/>
            <a:ext cx="1944216" cy="360040"/>
          </a:xfrm>
          <a:prstGeom prst="rightArrow">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solidFill>
                <a:schemeClr val="bg1"/>
              </a:solidFill>
              <a:effectLst/>
              <a:latin typeface="Arial" charset="0"/>
            </a:endParaRPr>
          </a:p>
        </p:txBody>
      </p:sp>
      <p:sp>
        <p:nvSpPr>
          <p:cNvPr id="20" name="TextBox 19">
            <a:extLst>
              <a:ext uri="{FF2B5EF4-FFF2-40B4-BE49-F238E27FC236}">
                <a16:creationId xmlns:a16="http://schemas.microsoft.com/office/drawing/2014/main" id="{F7D31336-6903-BE49-8509-31837E0128F9}"/>
              </a:ext>
            </a:extLst>
          </p:cNvPr>
          <p:cNvSpPr txBox="1"/>
          <p:nvPr/>
        </p:nvSpPr>
        <p:spPr>
          <a:xfrm>
            <a:off x="6872840" y="1711088"/>
            <a:ext cx="2664296" cy="707886"/>
          </a:xfrm>
          <a:prstGeom prst="rect">
            <a:avLst/>
          </a:prstGeom>
          <a:noFill/>
        </p:spPr>
        <p:txBody>
          <a:bodyPr wrap="square" rtlCol="0">
            <a:spAutoFit/>
          </a:bodyPr>
          <a:lstStyle/>
          <a:p>
            <a:r>
              <a:rPr lang="en-US" b="1" dirty="0">
                <a:solidFill>
                  <a:srgbClr val="000000"/>
                </a:solidFill>
              </a:rPr>
              <a:t>Soil moisture based </a:t>
            </a:r>
            <a:br>
              <a:rPr lang="en-US" b="1" dirty="0">
                <a:solidFill>
                  <a:srgbClr val="000000"/>
                </a:solidFill>
              </a:rPr>
            </a:br>
            <a:r>
              <a:rPr lang="en-US" b="1" dirty="0">
                <a:solidFill>
                  <a:srgbClr val="000000"/>
                </a:solidFill>
              </a:rPr>
              <a:t>drought metric</a:t>
            </a:r>
          </a:p>
        </p:txBody>
      </p:sp>
      <p:sp>
        <p:nvSpPr>
          <p:cNvPr id="21" name="TextBox 20">
            <a:extLst>
              <a:ext uri="{FF2B5EF4-FFF2-40B4-BE49-F238E27FC236}">
                <a16:creationId xmlns:a16="http://schemas.microsoft.com/office/drawing/2014/main" id="{AE31C08C-239F-CF44-B3A5-E54ADBD8CCCE}"/>
              </a:ext>
            </a:extLst>
          </p:cNvPr>
          <p:cNvSpPr txBox="1"/>
          <p:nvPr/>
        </p:nvSpPr>
        <p:spPr>
          <a:xfrm>
            <a:off x="4640592" y="2935224"/>
            <a:ext cx="2448272" cy="610783"/>
          </a:xfrm>
          <a:prstGeom prst="rect">
            <a:avLst/>
          </a:prstGeom>
          <a:noFill/>
        </p:spPr>
        <p:txBody>
          <a:bodyPr wrap="square" rtlCol="0">
            <a:spAutoFit/>
          </a:bodyPr>
          <a:lstStyle/>
          <a:p>
            <a:r>
              <a:rPr lang="en-US" b="1" dirty="0">
                <a:solidFill>
                  <a:srgbClr val="000000"/>
                </a:solidFill>
              </a:rPr>
              <a:t>Land surface </a:t>
            </a:r>
            <a:br>
              <a:rPr lang="en-US" b="1" dirty="0">
                <a:solidFill>
                  <a:srgbClr val="000000"/>
                </a:solidFill>
              </a:rPr>
            </a:br>
            <a:r>
              <a:rPr lang="en-US" b="1" dirty="0">
                <a:solidFill>
                  <a:srgbClr val="000000"/>
                </a:solidFill>
              </a:rPr>
              <a:t>model</a:t>
            </a:r>
          </a:p>
        </p:txBody>
      </p:sp>
    </p:spTree>
    <p:extLst>
      <p:ext uri="{BB962C8B-B14F-4D97-AF65-F5344CB8AC3E}">
        <p14:creationId xmlns:p14="http://schemas.microsoft.com/office/powerpoint/2010/main" val="752914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90C4-B8EA-416F-A850-DA2F2B8C4DEA}"/>
              </a:ext>
            </a:extLst>
          </p:cNvPr>
          <p:cNvSpPr>
            <a:spLocks noGrp="1"/>
          </p:cNvSpPr>
          <p:nvPr>
            <p:ph type="title"/>
          </p:nvPr>
        </p:nvSpPr>
        <p:spPr>
          <a:xfrm>
            <a:off x="334962" y="475488"/>
            <a:ext cx="11095037" cy="1319349"/>
          </a:xfrm>
        </p:spPr>
        <p:txBody>
          <a:bodyPr>
            <a:normAutofit fontScale="90000"/>
          </a:bodyPr>
          <a:lstStyle/>
          <a:p>
            <a:r>
              <a:rPr lang="en-GB" b="1" dirty="0">
                <a:latin typeface="+mn-lt"/>
              </a:rPr>
              <a:t>Approaches to early warning:</a:t>
            </a:r>
            <a:br>
              <a:rPr lang="en-GB" b="1" dirty="0">
                <a:latin typeface="+mn-lt"/>
              </a:rPr>
            </a:br>
            <a:r>
              <a:rPr lang="en-GB" b="1" dirty="0">
                <a:latin typeface="+mn-lt"/>
              </a:rPr>
              <a:t>Meteorological forecasts days to months </a:t>
            </a:r>
            <a:br>
              <a:rPr lang="en-GB" b="1" dirty="0">
                <a:latin typeface="+mn-lt"/>
              </a:rPr>
            </a:br>
            <a:r>
              <a:rPr lang="en-GB" b="1" dirty="0">
                <a:latin typeface="+mn-lt"/>
              </a:rPr>
              <a:t>ahead</a:t>
            </a:r>
          </a:p>
        </p:txBody>
      </p:sp>
      <p:pic>
        <p:nvPicPr>
          <p:cNvPr id="6" name="Picture 2" descr="Affiliations — Helen Greatrex">
            <a:extLst>
              <a:ext uri="{FF2B5EF4-FFF2-40B4-BE49-F238E27FC236}">
                <a16:creationId xmlns:a16="http://schemas.microsoft.com/office/drawing/2014/main" id="{B4F9040B-2463-4415-8304-6A4E908C6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9505" y="194384"/>
            <a:ext cx="1958109" cy="93679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C1F3B8-2978-5646-983E-4C425BC4F8CE}"/>
              </a:ext>
            </a:extLst>
          </p:cNvPr>
          <p:cNvSpPr txBox="1"/>
          <p:nvPr/>
        </p:nvSpPr>
        <p:spPr>
          <a:xfrm>
            <a:off x="6498908" y="1943750"/>
            <a:ext cx="2351926" cy="349968"/>
          </a:xfrm>
          <a:prstGeom prst="rect">
            <a:avLst/>
          </a:prstGeom>
          <a:noFill/>
        </p:spPr>
        <p:txBody>
          <a:bodyPr wrap="none" rtlCol="0">
            <a:spAutoFit/>
          </a:bodyPr>
          <a:lstStyle/>
          <a:p>
            <a:r>
              <a:rPr lang="en-US" dirty="0">
                <a:solidFill>
                  <a:srgbClr val="000000"/>
                </a:solidFill>
              </a:rPr>
              <a:t>IRI seasonal forecast</a:t>
            </a:r>
          </a:p>
        </p:txBody>
      </p:sp>
      <p:grpSp>
        <p:nvGrpSpPr>
          <p:cNvPr id="13" name="Group 12">
            <a:extLst>
              <a:ext uri="{FF2B5EF4-FFF2-40B4-BE49-F238E27FC236}">
                <a16:creationId xmlns:a16="http://schemas.microsoft.com/office/drawing/2014/main" id="{57F939D6-9FEA-DC4E-8F25-5AD9FDF31577}"/>
              </a:ext>
            </a:extLst>
          </p:cNvPr>
          <p:cNvGrpSpPr/>
          <p:nvPr/>
        </p:nvGrpSpPr>
        <p:grpSpPr>
          <a:xfrm>
            <a:off x="517844" y="2382024"/>
            <a:ext cx="4958246" cy="3194407"/>
            <a:chOff x="267344" y="2067714"/>
            <a:chExt cx="3024329" cy="2143595"/>
          </a:xfrm>
        </p:grpSpPr>
        <p:grpSp>
          <p:nvGrpSpPr>
            <p:cNvPr id="14" name="Group 13">
              <a:extLst>
                <a:ext uri="{FF2B5EF4-FFF2-40B4-BE49-F238E27FC236}">
                  <a16:creationId xmlns:a16="http://schemas.microsoft.com/office/drawing/2014/main" id="{A30B1632-1E24-4B4D-8C3B-A2AEF5455049}"/>
                </a:ext>
              </a:extLst>
            </p:cNvPr>
            <p:cNvGrpSpPr/>
            <p:nvPr/>
          </p:nvGrpSpPr>
          <p:grpSpPr>
            <a:xfrm>
              <a:off x="323528" y="2067714"/>
              <a:ext cx="2926139" cy="1809364"/>
              <a:chOff x="323528" y="2067714"/>
              <a:chExt cx="2926139" cy="1809364"/>
            </a:xfrm>
          </p:grpSpPr>
          <p:pic>
            <p:nvPicPr>
              <p:cNvPr id="22" name="Picture 21">
                <a:extLst>
                  <a:ext uri="{FF2B5EF4-FFF2-40B4-BE49-F238E27FC236}">
                    <a16:creationId xmlns:a16="http://schemas.microsoft.com/office/drawing/2014/main" id="{5E02C46C-FC30-7747-A7F4-C648E31F8E53}"/>
                  </a:ext>
                </a:extLst>
              </p:cNvPr>
              <p:cNvPicPr>
                <a:picLocks noChangeAspect="1"/>
              </p:cNvPicPr>
              <p:nvPr/>
            </p:nvPicPr>
            <p:blipFill rotWithShape="1">
              <a:blip r:embed="rId4"/>
              <a:srcRect b="16817"/>
              <a:stretch/>
            </p:blipFill>
            <p:spPr>
              <a:xfrm>
                <a:off x="395536" y="2132856"/>
                <a:ext cx="2795803" cy="1744222"/>
              </a:xfrm>
              <a:prstGeom prst="rect">
                <a:avLst/>
              </a:prstGeom>
            </p:spPr>
          </p:pic>
          <p:sp>
            <p:nvSpPr>
              <p:cNvPr id="23" name="TextBox 22">
                <a:extLst>
                  <a:ext uri="{FF2B5EF4-FFF2-40B4-BE49-F238E27FC236}">
                    <a16:creationId xmlns:a16="http://schemas.microsoft.com/office/drawing/2014/main" id="{A7F361BC-1B3A-0544-BC2C-0842F6ED3FFA}"/>
                  </a:ext>
                </a:extLst>
              </p:cNvPr>
              <p:cNvSpPr txBox="1"/>
              <p:nvPr/>
            </p:nvSpPr>
            <p:spPr>
              <a:xfrm>
                <a:off x="323528" y="2067714"/>
                <a:ext cx="2926139" cy="353174"/>
              </a:xfrm>
              <a:prstGeom prst="rect">
                <a:avLst/>
              </a:prstGeom>
              <a:noFill/>
            </p:spPr>
            <p:txBody>
              <a:bodyPr wrap="none" rtlCol="0">
                <a:spAutoFit/>
              </a:bodyPr>
              <a:lstStyle/>
              <a:p>
                <a:r>
                  <a:rPr lang="en-US" dirty="0">
                    <a:solidFill>
                      <a:srgbClr val="000000"/>
                    </a:solidFill>
                  </a:rPr>
                  <a:t>Met office 24-hour forecast</a:t>
                </a:r>
              </a:p>
            </p:txBody>
          </p:sp>
        </p:grpSp>
        <p:pic>
          <p:nvPicPr>
            <p:cNvPr id="15" name="Picture 14">
              <a:extLst>
                <a:ext uri="{FF2B5EF4-FFF2-40B4-BE49-F238E27FC236}">
                  <a16:creationId xmlns:a16="http://schemas.microsoft.com/office/drawing/2014/main" id="{EA8BF662-74C6-A444-8BCC-23895EB32C9B}"/>
                </a:ext>
              </a:extLst>
            </p:cNvPr>
            <p:cNvPicPr>
              <a:picLocks noChangeAspect="1"/>
            </p:cNvPicPr>
            <p:nvPr/>
          </p:nvPicPr>
          <p:blipFill rotWithShape="1">
            <a:blip r:embed="rId5"/>
            <a:srcRect l="12892" t="-1" r="12108" b="9417"/>
            <a:stretch/>
          </p:blipFill>
          <p:spPr>
            <a:xfrm>
              <a:off x="267344" y="3861048"/>
              <a:ext cx="3024329" cy="350261"/>
            </a:xfrm>
            <a:prstGeom prst="rect">
              <a:avLst/>
            </a:prstGeom>
          </p:spPr>
        </p:pic>
      </p:grpSp>
      <p:pic>
        <p:nvPicPr>
          <p:cNvPr id="26" name="Picture 25">
            <a:extLst>
              <a:ext uri="{FF2B5EF4-FFF2-40B4-BE49-F238E27FC236}">
                <a16:creationId xmlns:a16="http://schemas.microsoft.com/office/drawing/2014/main" id="{1D22BD06-30A3-7C49-B095-F43FC3E7E4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9480" y="2382024"/>
            <a:ext cx="3684687" cy="3733100"/>
          </a:xfrm>
          <a:prstGeom prst="rect">
            <a:avLst/>
          </a:prstGeom>
        </p:spPr>
      </p:pic>
    </p:spTree>
    <p:extLst>
      <p:ext uri="{BB962C8B-B14F-4D97-AF65-F5344CB8AC3E}">
        <p14:creationId xmlns:p14="http://schemas.microsoft.com/office/powerpoint/2010/main" val="1936580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ffiliations — Helen Greatrex">
            <a:extLst>
              <a:ext uri="{FF2B5EF4-FFF2-40B4-BE49-F238E27FC236}">
                <a16:creationId xmlns:a16="http://schemas.microsoft.com/office/drawing/2014/main" id="{B4F9040B-2463-4415-8304-6A4E908C6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9505" y="194384"/>
            <a:ext cx="1958109" cy="936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B490C4-B8EA-416F-A850-DA2F2B8C4DEA}"/>
              </a:ext>
            </a:extLst>
          </p:cNvPr>
          <p:cNvSpPr>
            <a:spLocks noGrp="1"/>
          </p:cNvSpPr>
          <p:nvPr>
            <p:ph type="title"/>
          </p:nvPr>
        </p:nvSpPr>
        <p:spPr>
          <a:xfrm>
            <a:off x="329468" y="194384"/>
            <a:ext cx="11095037" cy="1319349"/>
          </a:xfrm>
        </p:spPr>
        <p:txBody>
          <a:bodyPr>
            <a:normAutofit/>
          </a:bodyPr>
          <a:lstStyle/>
          <a:p>
            <a:r>
              <a:rPr lang="en-GB" b="1" dirty="0">
                <a:latin typeface="+mn-lt"/>
              </a:rPr>
              <a:t>TAMSAT-ALERT: Overview</a:t>
            </a:r>
          </a:p>
        </p:txBody>
      </p:sp>
      <p:sp>
        <p:nvSpPr>
          <p:cNvPr id="9" name="TextBox 8">
            <a:extLst>
              <a:ext uri="{FF2B5EF4-FFF2-40B4-BE49-F238E27FC236}">
                <a16:creationId xmlns:a16="http://schemas.microsoft.com/office/drawing/2014/main" id="{EB6AA7B4-72E4-524A-A2E8-AA6AEF59B075}"/>
              </a:ext>
            </a:extLst>
          </p:cNvPr>
          <p:cNvSpPr txBox="1"/>
          <p:nvPr/>
        </p:nvSpPr>
        <p:spPr>
          <a:xfrm>
            <a:off x="762001" y="1444426"/>
            <a:ext cx="10924031" cy="5078313"/>
          </a:xfrm>
          <a:prstGeom prst="rect">
            <a:avLst/>
          </a:prstGeom>
          <a:noFill/>
        </p:spPr>
        <p:txBody>
          <a:bodyPr wrap="square" rtlCol="0">
            <a:spAutoFit/>
          </a:bodyPr>
          <a:lstStyle/>
          <a:p>
            <a:r>
              <a:rPr lang="en-US" sz="3600" dirty="0">
                <a:solidFill>
                  <a:schemeClr val="tx1"/>
                </a:solidFill>
                <a:latin typeface="Gill Sans"/>
                <a:cs typeface="Gill Sans"/>
              </a:rPr>
              <a:t>Given the:</a:t>
            </a:r>
          </a:p>
          <a:p>
            <a:pPr marL="1028700" lvl="1">
              <a:buFont typeface="Arial"/>
              <a:buChar char="•"/>
            </a:pPr>
            <a:r>
              <a:rPr lang="en-US" sz="3600" dirty="0">
                <a:solidFill>
                  <a:schemeClr val="tx1"/>
                </a:solidFill>
                <a:latin typeface="Gill Sans"/>
                <a:cs typeface="Gill Sans"/>
              </a:rPr>
              <a:t>climatology</a:t>
            </a:r>
          </a:p>
          <a:p>
            <a:pPr marL="1028700" lvl="1">
              <a:buFont typeface="Arial"/>
              <a:buChar char="•"/>
            </a:pPr>
            <a:r>
              <a:rPr lang="en-US" sz="3600" dirty="0">
                <a:solidFill>
                  <a:schemeClr val="tx1"/>
                </a:solidFill>
                <a:latin typeface="Gill Sans"/>
                <a:cs typeface="Gill Sans"/>
              </a:rPr>
              <a:t>state of the land surface</a:t>
            </a:r>
          </a:p>
          <a:p>
            <a:pPr marL="1028700" lvl="1">
              <a:buFont typeface="Arial"/>
              <a:buChar char="•"/>
            </a:pPr>
            <a:r>
              <a:rPr lang="en-US" sz="3600" dirty="0">
                <a:solidFill>
                  <a:schemeClr val="tx1"/>
                </a:solidFill>
                <a:latin typeface="Gill Sans"/>
                <a:cs typeface="Gill Sans"/>
              </a:rPr>
              <a:t>stage of the rainy season</a:t>
            </a:r>
          </a:p>
          <a:p>
            <a:pPr marL="1028700" lvl="1">
              <a:buFont typeface="Arial"/>
              <a:buChar char="•"/>
            </a:pPr>
            <a:r>
              <a:rPr lang="en-US" sz="3600" dirty="0">
                <a:solidFill>
                  <a:schemeClr val="tx1"/>
                </a:solidFill>
                <a:latin typeface="Gill Sans"/>
                <a:cs typeface="Gill Sans"/>
              </a:rPr>
              <a:t>meteorological forecast</a:t>
            </a:r>
          </a:p>
          <a:p>
            <a:endParaRPr lang="en-US" sz="3600" dirty="0">
              <a:solidFill>
                <a:schemeClr val="tx1"/>
              </a:solidFill>
              <a:latin typeface="Gill Sans"/>
              <a:cs typeface="Gill Sans"/>
            </a:endParaRPr>
          </a:p>
          <a:p>
            <a:r>
              <a:rPr lang="en-US" sz="3600" dirty="0">
                <a:solidFill>
                  <a:schemeClr val="tx1"/>
                </a:solidFill>
                <a:latin typeface="Gill Sans"/>
                <a:cs typeface="Gill Sans"/>
              </a:rPr>
              <a:t>What is the likelihood of some adverse event? </a:t>
            </a:r>
          </a:p>
          <a:p>
            <a:r>
              <a:rPr lang="en-US" sz="3600" dirty="0">
                <a:solidFill>
                  <a:schemeClr val="tx1"/>
                </a:solidFill>
                <a:latin typeface="Gill Sans"/>
                <a:cs typeface="Gill Sans"/>
              </a:rPr>
              <a:t>…low cumulative rainfall, low soil moisture, low yield, seedling death</a:t>
            </a:r>
          </a:p>
        </p:txBody>
      </p:sp>
    </p:spTree>
    <p:extLst>
      <p:ext uri="{BB962C8B-B14F-4D97-AF65-F5344CB8AC3E}">
        <p14:creationId xmlns:p14="http://schemas.microsoft.com/office/powerpoint/2010/main" val="1273938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ffiliations — Helen Greatrex">
            <a:extLst>
              <a:ext uri="{FF2B5EF4-FFF2-40B4-BE49-F238E27FC236}">
                <a16:creationId xmlns:a16="http://schemas.microsoft.com/office/drawing/2014/main" id="{B4F9040B-2463-4415-8304-6A4E908C6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9505" y="194384"/>
            <a:ext cx="1958109" cy="936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B490C4-B8EA-416F-A850-DA2F2B8C4DEA}"/>
              </a:ext>
            </a:extLst>
          </p:cNvPr>
          <p:cNvSpPr>
            <a:spLocks noGrp="1"/>
          </p:cNvSpPr>
          <p:nvPr>
            <p:ph type="title"/>
          </p:nvPr>
        </p:nvSpPr>
        <p:spPr>
          <a:xfrm>
            <a:off x="329468" y="194384"/>
            <a:ext cx="11095037" cy="1319349"/>
          </a:xfrm>
        </p:spPr>
        <p:txBody>
          <a:bodyPr>
            <a:normAutofit/>
          </a:bodyPr>
          <a:lstStyle/>
          <a:p>
            <a:r>
              <a:rPr lang="en-GB" b="1" dirty="0">
                <a:latin typeface="+mn-lt"/>
              </a:rPr>
              <a:t>TAMSAT-ALERT: Overview</a:t>
            </a:r>
          </a:p>
        </p:txBody>
      </p:sp>
      <p:pic>
        <p:nvPicPr>
          <p:cNvPr id="3" name="Picture 2">
            <a:extLst>
              <a:ext uri="{FF2B5EF4-FFF2-40B4-BE49-F238E27FC236}">
                <a16:creationId xmlns:a16="http://schemas.microsoft.com/office/drawing/2014/main" id="{3737E559-56F7-034E-9CE9-EF50A5164E3A}"/>
              </a:ext>
            </a:extLst>
          </p:cNvPr>
          <p:cNvPicPr>
            <a:picLocks noChangeAspect="1"/>
          </p:cNvPicPr>
          <p:nvPr/>
        </p:nvPicPr>
        <p:blipFill>
          <a:blip r:embed="rId4"/>
          <a:stretch>
            <a:fillRect/>
          </a:stretch>
        </p:blipFill>
        <p:spPr>
          <a:xfrm>
            <a:off x="566327" y="1131177"/>
            <a:ext cx="3973788" cy="5532439"/>
          </a:xfrm>
          <a:prstGeom prst="rect">
            <a:avLst/>
          </a:prstGeom>
        </p:spPr>
      </p:pic>
      <p:pic>
        <p:nvPicPr>
          <p:cNvPr id="13" name="Picture 12">
            <a:extLst>
              <a:ext uri="{FF2B5EF4-FFF2-40B4-BE49-F238E27FC236}">
                <a16:creationId xmlns:a16="http://schemas.microsoft.com/office/drawing/2014/main" id="{83A8E00F-1D38-594B-81D0-134036B746E7}"/>
              </a:ext>
            </a:extLst>
          </p:cNvPr>
          <p:cNvPicPr>
            <a:picLocks noChangeAspect="1"/>
          </p:cNvPicPr>
          <p:nvPr/>
        </p:nvPicPr>
        <p:blipFill>
          <a:blip r:embed="rId5"/>
          <a:stretch>
            <a:fillRect/>
          </a:stretch>
        </p:blipFill>
        <p:spPr>
          <a:xfrm>
            <a:off x="8280238" y="1797206"/>
            <a:ext cx="3669939" cy="3421969"/>
          </a:xfrm>
          <a:prstGeom prst="rect">
            <a:avLst/>
          </a:prstGeom>
        </p:spPr>
      </p:pic>
      <p:pic>
        <p:nvPicPr>
          <p:cNvPr id="14" name="Picture 13">
            <a:extLst>
              <a:ext uri="{FF2B5EF4-FFF2-40B4-BE49-F238E27FC236}">
                <a16:creationId xmlns:a16="http://schemas.microsoft.com/office/drawing/2014/main" id="{C48A5716-3A30-2443-8F19-819A8E204A84}"/>
              </a:ext>
            </a:extLst>
          </p:cNvPr>
          <p:cNvPicPr>
            <a:picLocks noChangeAspect="1"/>
          </p:cNvPicPr>
          <p:nvPr/>
        </p:nvPicPr>
        <p:blipFill>
          <a:blip r:embed="rId6"/>
          <a:stretch>
            <a:fillRect/>
          </a:stretch>
        </p:blipFill>
        <p:spPr>
          <a:xfrm>
            <a:off x="4540115" y="1850240"/>
            <a:ext cx="3740124" cy="3230672"/>
          </a:xfrm>
          <a:prstGeom prst="rect">
            <a:avLst/>
          </a:prstGeom>
        </p:spPr>
      </p:pic>
    </p:spTree>
    <p:extLst>
      <p:ext uri="{BB962C8B-B14F-4D97-AF65-F5344CB8AC3E}">
        <p14:creationId xmlns:p14="http://schemas.microsoft.com/office/powerpoint/2010/main" val="3439944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ffiliations — Helen Greatrex">
            <a:extLst>
              <a:ext uri="{FF2B5EF4-FFF2-40B4-BE49-F238E27FC236}">
                <a16:creationId xmlns:a16="http://schemas.microsoft.com/office/drawing/2014/main" id="{B4F9040B-2463-4415-8304-6A4E908C6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9505" y="194384"/>
            <a:ext cx="1958109" cy="936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B490C4-B8EA-416F-A850-DA2F2B8C4DEA}"/>
              </a:ext>
            </a:extLst>
          </p:cNvPr>
          <p:cNvSpPr>
            <a:spLocks noGrp="1"/>
          </p:cNvSpPr>
          <p:nvPr>
            <p:ph type="title"/>
          </p:nvPr>
        </p:nvSpPr>
        <p:spPr>
          <a:xfrm>
            <a:off x="329468" y="194384"/>
            <a:ext cx="11095037" cy="1319349"/>
          </a:xfrm>
        </p:spPr>
        <p:txBody>
          <a:bodyPr>
            <a:normAutofit/>
          </a:bodyPr>
          <a:lstStyle/>
          <a:p>
            <a:r>
              <a:rPr lang="en-GB" b="1" dirty="0">
                <a:latin typeface="+mn-lt"/>
              </a:rPr>
              <a:t>TAMSAT-ALERT: How does it work?</a:t>
            </a:r>
          </a:p>
        </p:txBody>
      </p:sp>
      <p:sp>
        <p:nvSpPr>
          <p:cNvPr id="5" name="Right Arrow 4">
            <a:extLst>
              <a:ext uri="{FF2B5EF4-FFF2-40B4-BE49-F238E27FC236}">
                <a16:creationId xmlns:a16="http://schemas.microsoft.com/office/drawing/2014/main" id="{283C984F-EB9C-F64B-B645-E1CE5A25E528}"/>
              </a:ext>
            </a:extLst>
          </p:cNvPr>
          <p:cNvSpPr/>
          <p:nvPr/>
        </p:nvSpPr>
        <p:spPr bwMode="auto">
          <a:xfrm rot="5400000">
            <a:off x="3411662" y="4916235"/>
            <a:ext cx="792088" cy="504056"/>
          </a:xfrm>
          <a:prstGeom prst="rightArrow">
            <a:avLst/>
          </a:prstGeom>
          <a:solidFill>
            <a:srgbClr val="00B8FF">
              <a:alpha val="4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solidFill>
                <a:schemeClr val="bg1"/>
              </a:solidFill>
              <a:effectLst/>
              <a:latin typeface="Arial" charset="0"/>
            </a:endParaRPr>
          </a:p>
        </p:txBody>
      </p:sp>
      <p:sp>
        <p:nvSpPr>
          <p:cNvPr id="7" name="Right Arrow 6">
            <a:extLst>
              <a:ext uri="{FF2B5EF4-FFF2-40B4-BE49-F238E27FC236}">
                <a16:creationId xmlns:a16="http://schemas.microsoft.com/office/drawing/2014/main" id="{DF041F24-49BA-4E44-AAD7-9B98E7182631}"/>
              </a:ext>
            </a:extLst>
          </p:cNvPr>
          <p:cNvSpPr/>
          <p:nvPr/>
        </p:nvSpPr>
        <p:spPr bwMode="auto">
          <a:xfrm>
            <a:off x="5194185" y="5639420"/>
            <a:ext cx="792088" cy="504056"/>
          </a:xfrm>
          <a:prstGeom prst="rightArrow">
            <a:avLst/>
          </a:prstGeom>
          <a:solidFill>
            <a:srgbClr val="00B8FF">
              <a:alpha val="4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solidFill>
                <a:schemeClr val="bg1"/>
              </a:solidFill>
              <a:effectLst/>
              <a:latin typeface="Arial" charset="0"/>
            </a:endParaRPr>
          </a:p>
        </p:txBody>
      </p:sp>
      <p:sp>
        <p:nvSpPr>
          <p:cNvPr id="8" name="TextBox 7">
            <a:extLst>
              <a:ext uri="{FF2B5EF4-FFF2-40B4-BE49-F238E27FC236}">
                <a16:creationId xmlns:a16="http://schemas.microsoft.com/office/drawing/2014/main" id="{0C7DA7AD-0B71-3D41-9BEA-DC6F1A8E687A}"/>
              </a:ext>
            </a:extLst>
          </p:cNvPr>
          <p:cNvSpPr txBox="1"/>
          <p:nvPr/>
        </p:nvSpPr>
        <p:spPr>
          <a:xfrm>
            <a:off x="6205729" y="5605556"/>
            <a:ext cx="1218475" cy="830997"/>
          </a:xfrm>
          <a:prstGeom prst="rect">
            <a:avLst/>
          </a:prstGeom>
          <a:noFill/>
        </p:spPr>
        <p:txBody>
          <a:bodyPr wrap="none" rtlCol="0">
            <a:spAutoFit/>
          </a:bodyPr>
          <a:lstStyle/>
          <a:p>
            <a:r>
              <a:rPr lang="en-US" sz="1600" dirty="0"/>
              <a:t>Metric </a:t>
            </a:r>
          </a:p>
          <a:p>
            <a:r>
              <a:rPr lang="en-US" sz="1600" dirty="0">
                <a:solidFill>
                  <a:schemeClr val="tx2"/>
                </a:solidFill>
              </a:rPr>
              <a:t>Ensembles </a:t>
            </a:r>
            <a:br>
              <a:rPr lang="en-US" sz="1600" dirty="0">
                <a:solidFill>
                  <a:schemeClr val="tx2"/>
                </a:solidFill>
              </a:rPr>
            </a:br>
            <a:r>
              <a:rPr lang="en-US" sz="1600" dirty="0">
                <a:solidFill>
                  <a:schemeClr val="tx2"/>
                </a:solidFill>
              </a:rPr>
              <a:t>Probabilities</a:t>
            </a:r>
          </a:p>
        </p:txBody>
      </p:sp>
      <p:sp>
        <p:nvSpPr>
          <p:cNvPr id="10" name="TextBox 9">
            <a:extLst>
              <a:ext uri="{FF2B5EF4-FFF2-40B4-BE49-F238E27FC236}">
                <a16:creationId xmlns:a16="http://schemas.microsoft.com/office/drawing/2014/main" id="{350E858D-5B8C-A94D-AFF5-B2305076CA15}"/>
              </a:ext>
            </a:extLst>
          </p:cNvPr>
          <p:cNvSpPr txBox="1"/>
          <p:nvPr/>
        </p:nvSpPr>
        <p:spPr>
          <a:xfrm>
            <a:off x="2852133" y="5601772"/>
            <a:ext cx="2164375" cy="584775"/>
          </a:xfrm>
          <a:prstGeom prst="rect">
            <a:avLst/>
          </a:prstGeom>
          <a:noFill/>
        </p:spPr>
        <p:txBody>
          <a:bodyPr wrap="none" rtlCol="0">
            <a:spAutoFit/>
          </a:bodyPr>
          <a:lstStyle/>
          <a:p>
            <a:r>
              <a:rPr lang="en-US" sz="1600" dirty="0"/>
              <a:t>Diagnostic calculation</a:t>
            </a:r>
          </a:p>
          <a:p>
            <a:r>
              <a:rPr lang="en-US" sz="1600" dirty="0">
                <a:solidFill>
                  <a:schemeClr val="tx2"/>
                </a:solidFill>
              </a:rPr>
              <a:t>Impact model</a:t>
            </a:r>
          </a:p>
        </p:txBody>
      </p:sp>
      <p:pic>
        <p:nvPicPr>
          <p:cNvPr id="11" name="Picture 10">
            <a:extLst>
              <a:ext uri="{FF2B5EF4-FFF2-40B4-BE49-F238E27FC236}">
                <a16:creationId xmlns:a16="http://schemas.microsoft.com/office/drawing/2014/main" id="{8D667DB3-5227-8B45-B408-873B235F332B}"/>
              </a:ext>
            </a:extLst>
          </p:cNvPr>
          <p:cNvPicPr>
            <a:picLocks noChangeAspect="1"/>
          </p:cNvPicPr>
          <p:nvPr/>
        </p:nvPicPr>
        <p:blipFill>
          <a:blip r:embed="rId4"/>
          <a:stretch>
            <a:fillRect/>
          </a:stretch>
        </p:blipFill>
        <p:spPr>
          <a:xfrm>
            <a:off x="1330496" y="854058"/>
            <a:ext cx="7758640" cy="3697070"/>
          </a:xfrm>
          <a:prstGeom prst="rect">
            <a:avLst/>
          </a:prstGeom>
        </p:spPr>
      </p:pic>
      <p:pic>
        <p:nvPicPr>
          <p:cNvPr id="13" name="Picture 12">
            <a:extLst>
              <a:ext uri="{FF2B5EF4-FFF2-40B4-BE49-F238E27FC236}">
                <a16:creationId xmlns:a16="http://schemas.microsoft.com/office/drawing/2014/main" id="{6BD30EA8-7085-5B4C-9607-6C56076D5040}"/>
              </a:ext>
            </a:extLst>
          </p:cNvPr>
          <p:cNvPicPr>
            <a:picLocks noChangeAspect="1"/>
          </p:cNvPicPr>
          <p:nvPr/>
        </p:nvPicPr>
        <p:blipFill rotWithShape="1">
          <a:blip r:embed="rId5"/>
          <a:srcRect t="26502"/>
          <a:stretch/>
        </p:blipFill>
        <p:spPr>
          <a:xfrm>
            <a:off x="530521" y="5051473"/>
            <a:ext cx="2232773" cy="1025667"/>
          </a:xfrm>
          <a:prstGeom prst="rect">
            <a:avLst/>
          </a:prstGeom>
        </p:spPr>
      </p:pic>
      <p:pic>
        <p:nvPicPr>
          <p:cNvPr id="4" name="Picture 3">
            <a:extLst>
              <a:ext uri="{FF2B5EF4-FFF2-40B4-BE49-F238E27FC236}">
                <a16:creationId xmlns:a16="http://schemas.microsoft.com/office/drawing/2014/main" id="{AA8A0EDF-11C6-C44E-8833-EF64EEB48640}"/>
              </a:ext>
            </a:extLst>
          </p:cNvPr>
          <p:cNvPicPr>
            <a:picLocks noChangeAspect="1"/>
          </p:cNvPicPr>
          <p:nvPr/>
        </p:nvPicPr>
        <p:blipFill>
          <a:blip r:embed="rId6"/>
          <a:stretch>
            <a:fillRect/>
          </a:stretch>
        </p:blipFill>
        <p:spPr>
          <a:xfrm>
            <a:off x="7521341" y="4448336"/>
            <a:ext cx="2769829" cy="2306872"/>
          </a:xfrm>
          <a:prstGeom prst="rect">
            <a:avLst/>
          </a:prstGeom>
        </p:spPr>
      </p:pic>
    </p:spTree>
    <p:extLst>
      <p:ext uri="{BB962C8B-B14F-4D97-AF65-F5344CB8AC3E}">
        <p14:creationId xmlns:p14="http://schemas.microsoft.com/office/powerpoint/2010/main" val="2455346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ffiliations — Helen Greatrex">
            <a:extLst>
              <a:ext uri="{FF2B5EF4-FFF2-40B4-BE49-F238E27FC236}">
                <a16:creationId xmlns:a16="http://schemas.microsoft.com/office/drawing/2014/main" id="{B4F9040B-2463-4415-8304-6A4E908C6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9505" y="194384"/>
            <a:ext cx="1958109" cy="936793"/>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
            <a:extLst>
              <a:ext uri="{FF2B5EF4-FFF2-40B4-BE49-F238E27FC236}">
                <a16:creationId xmlns:a16="http://schemas.microsoft.com/office/drawing/2014/main" id="{37BCB964-ACF4-BF4F-B0C8-6248F019ABF8}"/>
              </a:ext>
            </a:extLst>
          </p:cNvPr>
          <p:cNvSpPr>
            <a:spLocks noGrp="1"/>
          </p:cNvSpPr>
          <p:nvPr>
            <p:ph type="title"/>
          </p:nvPr>
        </p:nvSpPr>
        <p:spPr>
          <a:xfrm>
            <a:off x="329468" y="194384"/>
            <a:ext cx="11095037" cy="1319349"/>
          </a:xfrm>
        </p:spPr>
        <p:txBody>
          <a:bodyPr>
            <a:normAutofit/>
          </a:bodyPr>
          <a:lstStyle/>
          <a:p>
            <a:r>
              <a:rPr lang="en-GB" b="1" dirty="0">
                <a:latin typeface="+mn-lt"/>
              </a:rPr>
              <a:t>TAMSAT-ALERT: How does it work?</a:t>
            </a:r>
          </a:p>
        </p:txBody>
      </p:sp>
      <p:pic>
        <p:nvPicPr>
          <p:cNvPr id="1026" name="Picture 2" descr="image">
            <a:extLst>
              <a:ext uri="{FF2B5EF4-FFF2-40B4-BE49-F238E27FC236}">
                <a16:creationId xmlns:a16="http://schemas.microsoft.com/office/drawing/2014/main" id="{D803EAEC-7758-E941-9580-43B8B17C3A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68" y="1764900"/>
            <a:ext cx="10510105" cy="3328200"/>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F7BCDA29-9D6A-7E46-B2A5-E3D240744367}"/>
              </a:ext>
            </a:extLst>
          </p:cNvPr>
          <p:cNvSpPr/>
          <p:nvPr/>
        </p:nvSpPr>
        <p:spPr>
          <a:xfrm>
            <a:off x="822960" y="5742432"/>
            <a:ext cx="6858000" cy="4389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454EB25-A7A4-3141-9AF1-9070DCB5FA7B}"/>
              </a:ext>
            </a:extLst>
          </p:cNvPr>
          <p:cNvSpPr txBox="1"/>
          <p:nvPr/>
        </p:nvSpPr>
        <p:spPr>
          <a:xfrm>
            <a:off x="2761488" y="5344267"/>
            <a:ext cx="2593659" cy="369332"/>
          </a:xfrm>
          <a:prstGeom prst="rect">
            <a:avLst/>
          </a:prstGeom>
          <a:noFill/>
        </p:spPr>
        <p:txBody>
          <a:bodyPr wrap="none" rtlCol="0">
            <a:spAutoFit/>
          </a:bodyPr>
          <a:lstStyle/>
          <a:p>
            <a:r>
              <a:rPr lang="en-US" dirty="0"/>
              <a:t>Progression of the season</a:t>
            </a:r>
          </a:p>
        </p:txBody>
      </p:sp>
    </p:spTree>
    <p:extLst>
      <p:ext uri="{BB962C8B-B14F-4D97-AF65-F5344CB8AC3E}">
        <p14:creationId xmlns:p14="http://schemas.microsoft.com/office/powerpoint/2010/main" val="22328307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902</TotalTime>
  <Words>2852</Words>
  <Application>Microsoft Macintosh PowerPoint</Application>
  <PresentationFormat>Widescreen</PresentationFormat>
  <Paragraphs>136</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Gill Sans</vt:lpstr>
      <vt:lpstr>Times New Roman</vt:lpstr>
      <vt:lpstr>Office Theme</vt:lpstr>
      <vt:lpstr>TAMSAT-ALERT for Impact-Based Forecasting</vt:lpstr>
      <vt:lpstr>Learning objectives</vt:lpstr>
      <vt:lpstr>Approaches to early warning: Monitoring of environmental conditions</vt:lpstr>
      <vt:lpstr>Approaches to early warning: Snapshot of soil moisture</vt:lpstr>
      <vt:lpstr>Approaches to early warning: Meteorological forecasts days to months  ahead</vt:lpstr>
      <vt:lpstr>TAMSAT-ALERT: Overview</vt:lpstr>
      <vt:lpstr>TAMSAT-ALERT: Overview</vt:lpstr>
      <vt:lpstr>TAMSAT-ALERT: How does it work?</vt:lpstr>
      <vt:lpstr>TAMSAT-ALERT: How does it work?</vt:lpstr>
      <vt:lpstr>TAMSAT-ALERT: How does it work?</vt:lpstr>
      <vt:lpstr>Key points</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Vicky Boult</dc:creator>
  <cp:lastModifiedBy>Emily Black</cp:lastModifiedBy>
  <cp:revision>170</cp:revision>
  <dcterms:created xsi:type="dcterms:W3CDTF">2020-04-27T09:48:16Z</dcterms:created>
  <dcterms:modified xsi:type="dcterms:W3CDTF">2020-04-30T18:27:24Z</dcterms:modified>
</cp:coreProperties>
</file>